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1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9144000" cy="5143500" type="screen16x9"/>
  <p:notesSz cx="6858000" cy="9144000"/>
  <p:embeddedFontLst>
    <p:embeddedFont>
      <p:font typeface="Calibri" panose="020F0502020204030204" pitchFamily="34" charset="0"/>
      <p:regular r:id="rId15"/>
      <p:bold r:id="rId16"/>
      <p:italic r:id="rId17"/>
      <p:boldItalic r:id="rId18"/>
    </p:embeddedFont>
    <p:embeddedFont>
      <p:font typeface="Nunito" panose="020B0604020202020204" charset="-52"/>
      <p:regular r:id="rId19"/>
      <p:bold r:id="rId20"/>
      <p:italic r:id="rId21"/>
      <p:boldItalic r:id="rId22"/>
    </p:embeddedFont>
    <p:embeddedFont>
      <p:font typeface="Nunito Medium" panose="020B0604020202020204" charset="-52"/>
      <p:regular r:id="rId23"/>
      <p:bold r:id="rId24"/>
      <p:italic r:id="rId25"/>
      <p:boldItalic r:id="rId2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170">
          <p15:clr>
            <a:srgbClr val="F4CCCC"/>
          </p15:clr>
        </p15:guide>
        <p15:guide id="2" orient="horz" pos="170">
          <p15:clr>
            <a:srgbClr val="F4CCCC"/>
          </p15:clr>
        </p15:guide>
        <p15:guide id="3" pos="5590">
          <p15:clr>
            <a:srgbClr val="F4CCCC"/>
          </p15:clr>
        </p15:guide>
        <p15:guide id="4" orient="horz" pos="3042">
          <p15:clr>
            <a:srgbClr val="F4CCCC"/>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1" d="100"/>
          <a:sy n="91" d="100"/>
        </p:scale>
        <p:origin x="786" y="90"/>
      </p:cViewPr>
      <p:guideLst>
        <p:guide pos="170"/>
        <p:guide orient="horz" pos="170"/>
        <p:guide pos="5590"/>
        <p:guide orient="horz" pos="304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73452425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1f7eba0611b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 name="Google Shape;58;g1f7eba0611b_0_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0264558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202c3d07b98_1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8" name="Google Shape;148;g202c3d07b98_1_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2201333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202cea20e5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8" name="Google Shape;158;g202cea20e50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4719160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2cf93e51245_3_2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8" name="Google Shape;168;g2cf93e51245_3_2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5543727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1f7eba0611b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 name="Google Shape;64;g1f7eba0611b_0_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1016880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202c3d07b98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 name="Google Shape;73;g202c3d07b98_0_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2446242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1f7eba0611b_0_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1f7eba0611b_0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458461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202cea20e50_1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202cea20e50_1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554065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2cf93e51245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1" name="Google Shape;101;g2cf93e51245_0_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2830605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1f7eba0611b_0_4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2" name="Google Shape;112;g1f7eba0611b_0_47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6595244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202cea20e50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3" name="Google Shape;123;g202cea20e50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2758207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2cf93e51245_0_1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2cf93e51245_0_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46408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Заголовок и объект" type="obj">
  <p:cSld name="OBJECT">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2" name="Google Shape;52;p13"/>
          <p:cNvSpPr txBox="1">
            <a:spLocks noGrp="1"/>
          </p:cNvSpPr>
          <p:nvPr>
            <p:ph type="body" idx="1"/>
          </p:nvPr>
        </p:nvSpPr>
        <p:spPr>
          <a:xfrm>
            <a:off x="628650" y="1369218"/>
            <a:ext cx="78867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53" name="Google Shape;53;p1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4" name="Google Shape;54;p1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5" name="Google Shape;55;p1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ru"/>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hyperlink" Target="https://adilet.zan.kz/kaz/docs/Z970000094_#z851" TargetMode="Externa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hyperlink" Target="https://adilet.zan.kz/kaz/docs/V1700015584#z31" TargetMode="External"/><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9"/>
        <p:cNvGrpSpPr/>
        <p:nvPr/>
      </p:nvGrpSpPr>
      <p:grpSpPr>
        <a:xfrm>
          <a:off x="0" y="0"/>
          <a:ext cx="0" cy="0"/>
          <a:chOff x="0" y="0"/>
          <a:chExt cx="0" cy="0"/>
        </a:xfrm>
      </p:grpSpPr>
      <p:sp>
        <p:nvSpPr>
          <p:cNvPr id="61" name="Google Shape;61;p14"/>
          <p:cNvSpPr txBox="1">
            <a:spLocks noGrp="1"/>
          </p:cNvSpPr>
          <p:nvPr>
            <p:ph type="title"/>
          </p:nvPr>
        </p:nvSpPr>
        <p:spPr>
          <a:xfrm>
            <a:off x="893379" y="1373393"/>
            <a:ext cx="7210097" cy="2619900"/>
          </a:xfrm>
          <a:prstGeom prst="rect">
            <a:avLst/>
          </a:prstGeom>
        </p:spPr>
        <p:txBody>
          <a:bodyPr spcFirstLastPara="1" wrap="square" lIns="91425" tIns="91425" rIns="91425" bIns="91425" anchor="ctr" anchorCtr="0">
            <a:normAutofit/>
          </a:bodyPr>
          <a:lstStyle/>
          <a:p>
            <a:pPr lvl="0" indent="457200">
              <a:buSzPct val="29729"/>
            </a:pPr>
            <a:r>
              <a:rPr lang="ru-RU" sz="3700" b="1" i="1" dirty="0">
                <a:solidFill>
                  <a:schemeClr val="lt1"/>
                </a:solidFill>
                <a:latin typeface="Nunito"/>
                <a:ea typeface="Nunito"/>
                <a:cs typeface="Nunito"/>
                <a:sym typeface="Nunito"/>
              </a:rPr>
              <a:t>ЖШС "Диана 2019" </a:t>
            </a:r>
            <a:r>
              <a:rPr lang="ru-RU" sz="3700" b="1" i="1" dirty="0" err="1">
                <a:solidFill>
                  <a:schemeClr val="lt1"/>
                </a:solidFill>
                <a:latin typeface="Nunito"/>
                <a:ea typeface="Nunito"/>
                <a:cs typeface="Nunito"/>
                <a:sym typeface="Nunito"/>
              </a:rPr>
              <a:t>балабақшасы</a:t>
            </a:r>
            <a:r>
              <a:rPr lang="ru" sz="3700" b="1" i="1" dirty="0">
                <a:solidFill>
                  <a:schemeClr val="lt1"/>
                </a:solidFill>
                <a:latin typeface="Nunito Medium"/>
                <a:ea typeface="Nunito Medium"/>
                <a:cs typeface="Nunito Medium"/>
                <a:sym typeface="Nunito Medium"/>
              </a:rPr>
              <a:t/>
            </a:r>
            <a:br>
              <a:rPr lang="ru" sz="3700" b="1" i="1" dirty="0">
                <a:solidFill>
                  <a:schemeClr val="lt1"/>
                </a:solidFill>
                <a:latin typeface="Nunito Medium"/>
                <a:ea typeface="Nunito Medium"/>
                <a:cs typeface="Nunito Medium"/>
                <a:sym typeface="Nunito Medium"/>
              </a:rPr>
            </a:br>
            <a:endParaRPr sz="1700" b="1" i="1" dirty="0">
              <a:solidFill>
                <a:schemeClr val="lt1"/>
              </a:solidFill>
              <a:latin typeface="Nunito Medium"/>
              <a:ea typeface="Nunito Medium"/>
              <a:cs typeface="Nunito Medium"/>
              <a:sym typeface="Nunito Medium"/>
            </a:endParaRPr>
          </a:p>
          <a:p>
            <a:pPr marL="0" lvl="0" indent="0" algn="ctr" rtl="0">
              <a:lnSpc>
                <a:spcPct val="115000"/>
              </a:lnSpc>
              <a:spcBef>
                <a:spcPts val="0"/>
              </a:spcBef>
              <a:spcAft>
                <a:spcPts val="0"/>
              </a:spcAft>
              <a:buClr>
                <a:schemeClr val="dk1"/>
              </a:buClr>
              <a:buSzPct val="45833"/>
              <a:buFont typeface="Arial"/>
              <a:buNone/>
            </a:pPr>
            <a:r>
              <a:rPr lang="ru" sz="2400" dirty="0">
                <a:solidFill>
                  <a:schemeClr val="lt1"/>
                </a:solidFill>
                <a:latin typeface="Nunito"/>
                <a:ea typeface="Nunito"/>
                <a:cs typeface="Nunito"/>
                <a:sym typeface="Nunito"/>
              </a:rPr>
              <a:t>Мектепке дейінгі ұйымдарда Қорғаншылық кеңестің жұмысын ұйымдастыру</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9"/>
        <p:cNvGrpSpPr/>
        <p:nvPr/>
      </p:nvGrpSpPr>
      <p:grpSpPr>
        <a:xfrm>
          <a:off x="0" y="0"/>
          <a:ext cx="0" cy="0"/>
          <a:chOff x="0" y="0"/>
          <a:chExt cx="0" cy="0"/>
        </a:xfrm>
      </p:grpSpPr>
      <p:pic>
        <p:nvPicPr>
          <p:cNvPr id="150" name="Google Shape;150;p23"/>
          <p:cNvPicPr preferRelativeResize="0"/>
          <p:nvPr/>
        </p:nvPicPr>
        <p:blipFill rotWithShape="1">
          <a:blip r:embed="rId3">
            <a:alphaModFix/>
          </a:blip>
          <a:srcRect l="19512" r="19512"/>
          <a:stretch/>
        </p:blipFill>
        <p:spPr>
          <a:xfrm>
            <a:off x="-4" y="0"/>
            <a:ext cx="4704375" cy="5143500"/>
          </a:xfrm>
          <a:prstGeom prst="rect">
            <a:avLst/>
          </a:prstGeom>
          <a:noFill/>
          <a:ln>
            <a:noFill/>
          </a:ln>
        </p:spPr>
      </p:pic>
      <p:sp>
        <p:nvSpPr>
          <p:cNvPr id="151" name="Google Shape;151;p23"/>
          <p:cNvSpPr/>
          <p:nvPr/>
        </p:nvSpPr>
        <p:spPr>
          <a:xfrm flipH="1">
            <a:off x="0" y="25"/>
            <a:ext cx="9144000" cy="5174700"/>
          </a:xfrm>
          <a:prstGeom prst="rect">
            <a:avLst/>
          </a:prstGeom>
          <a:solidFill>
            <a:srgbClr val="5C347E">
              <a:alpha val="70200"/>
            </a:srgbClr>
          </a:solid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100"/>
              <a:buFont typeface="Arial"/>
              <a:buNone/>
            </a:pPr>
            <a:r>
              <a:rPr lang="ru" sz="700" b="0" i="0" u="none" strike="noStrike" cap="none">
                <a:solidFill>
                  <a:srgbClr val="000000"/>
                </a:solidFill>
                <a:latin typeface="Times New Roman"/>
                <a:ea typeface="Times New Roman"/>
                <a:cs typeface="Times New Roman"/>
                <a:sym typeface="Times New Roman"/>
              </a:rPr>
              <a:t>  </a:t>
            </a:r>
            <a:endParaRPr sz="1400" b="0" i="0" u="none" strike="noStrike" cap="none">
              <a:solidFill>
                <a:srgbClr val="000000"/>
              </a:solidFill>
              <a:latin typeface="Arial"/>
              <a:ea typeface="Arial"/>
              <a:cs typeface="Arial"/>
              <a:sym typeface="Arial"/>
            </a:endParaRPr>
          </a:p>
        </p:txBody>
      </p:sp>
      <p:pic>
        <p:nvPicPr>
          <p:cNvPr id="152" name="Google Shape;152;p23"/>
          <p:cNvPicPr preferRelativeResize="0"/>
          <p:nvPr/>
        </p:nvPicPr>
        <p:blipFill rotWithShape="1">
          <a:blip r:embed="rId4">
            <a:alphaModFix/>
          </a:blip>
          <a:srcRect l="3213"/>
          <a:stretch/>
        </p:blipFill>
        <p:spPr>
          <a:xfrm flipH="1">
            <a:off x="2288077" y="13"/>
            <a:ext cx="6851748" cy="5171124"/>
          </a:xfrm>
          <a:prstGeom prst="rect">
            <a:avLst/>
          </a:prstGeom>
          <a:noFill/>
          <a:ln>
            <a:noFill/>
          </a:ln>
        </p:spPr>
      </p:pic>
      <p:sp>
        <p:nvSpPr>
          <p:cNvPr id="153" name="Google Shape;153;p23"/>
          <p:cNvSpPr/>
          <p:nvPr/>
        </p:nvSpPr>
        <p:spPr>
          <a:xfrm>
            <a:off x="3236425" y="895175"/>
            <a:ext cx="5761800" cy="3224400"/>
          </a:xfrm>
          <a:prstGeom prst="roundRect">
            <a:avLst>
              <a:gd name="adj" fmla="val 13566"/>
            </a:avLst>
          </a:prstGeom>
          <a:solidFill>
            <a:srgbClr val="FFFFFF"/>
          </a:solidFill>
          <a:ln>
            <a:noFill/>
          </a:ln>
          <a:effectLst>
            <a:outerShdw blurRad="185738" dist="66675" dir="1680000" algn="bl" rotWithShape="0">
              <a:srgbClr val="2E2642">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ru" sz="1000">
                <a:solidFill>
                  <a:schemeClr val="dk1"/>
                </a:solidFill>
                <a:latin typeface="Times New Roman"/>
                <a:ea typeface="Times New Roman"/>
                <a:cs typeface="Times New Roman"/>
                <a:sym typeface="Times New Roman"/>
              </a:rPr>
              <a:t/>
            </a:r>
            <a:br>
              <a:rPr lang="ru" sz="1000">
                <a:solidFill>
                  <a:schemeClr val="dk1"/>
                </a:solidFill>
                <a:latin typeface="Times New Roman"/>
                <a:ea typeface="Times New Roman"/>
                <a:cs typeface="Times New Roman"/>
                <a:sym typeface="Times New Roman"/>
              </a:rPr>
            </a:br>
            <a:r>
              <a:rPr lang="ru" sz="1000">
                <a:solidFill>
                  <a:schemeClr val="dk1"/>
                </a:solidFill>
                <a:latin typeface="Times New Roman"/>
                <a:ea typeface="Times New Roman"/>
                <a:cs typeface="Times New Roman"/>
                <a:sym typeface="Times New Roman"/>
              </a:rPr>
              <a:t>- білім беру ұйымын дамытудың басым бағыттары бойынша ұсынымдарды келіседі;</a:t>
            </a:r>
            <a:endParaRPr sz="100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ru" sz="1000">
                <a:solidFill>
                  <a:schemeClr val="dk1"/>
                </a:solidFill>
                <a:latin typeface="Times New Roman"/>
                <a:ea typeface="Times New Roman"/>
                <a:cs typeface="Times New Roman"/>
                <a:sym typeface="Times New Roman"/>
              </a:rPr>
              <a:t>- тиісті саланың уәкілетті органына немесе білім беру саласындағы жергілікті атқарушы органға Қамқоршылық кеңес анықтаған білім беру ұйымының жұмысындағы кемшіліктерді жою туралы ұсыныстар енгізеді;</a:t>
            </a:r>
            <a:endParaRPr sz="100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ru" sz="1000">
                <a:solidFill>
                  <a:schemeClr val="dk1"/>
                </a:solidFill>
                <a:latin typeface="Times New Roman"/>
                <a:ea typeface="Times New Roman"/>
                <a:cs typeface="Times New Roman"/>
                <a:sym typeface="Times New Roman"/>
              </a:rPr>
              <a:t>- білім беру ұйымының бюджетін қалыптастыру кезінде ұсыныстар әзірлейді;</a:t>
            </a:r>
            <a:endParaRPr sz="100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ru" sz="1000">
                <a:solidFill>
                  <a:schemeClr val="dk1"/>
                </a:solidFill>
                <a:latin typeface="Times New Roman"/>
                <a:ea typeface="Times New Roman"/>
                <a:cs typeface="Times New Roman"/>
                <a:sym typeface="Times New Roman"/>
              </a:rPr>
              <a:t>- білім беру ұйымның жарғысы мен ішкі тәртіп ережелеріне өзгерістер және/немесе толықтырулар енгізуді келіседі;</a:t>
            </a:r>
            <a:endParaRPr sz="100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ru" sz="1000">
                <a:solidFill>
                  <a:schemeClr val="dk1"/>
                </a:solidFill>
                <a:latin typeface="Times New Roman"/>
                <a:ea typeface="Times New Roman"/>
                <a:cs typeface="Times New Roman"/>
                <a:sym typeface="Times New Roman"/>
              </a:rPr>
              <a:t>- білім беру ұйымына қайырымдылық көмек түрінде түскен қаржы қаражатын бөлу жөнінде келіседі және хаттамалық шешім шығарады, оның нысаналы жұмсалуы туралы, демеушілік, қайырымдылық және өзге де көмекті пайдалану бағыттарын, нысандарын, мөлшері мен тәртібін таңдау жөнінде шешім қабылдайды;</a:t>
            </a:r>
            <a:endParaRPr sz="100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ru" sz="1000">
                <a:solidFill>
                  <a:schemeClr val="dk1"/>
                </a:solidFill>
                <a:latin typeface="Times New Roman"/>
                <a:ea typeface="Times New Roman"/>
                <a:cs typeface="Times New Roman"/>
                <a:sym typeface="Times New Roman"/>
              </a:rPr>
              <a:t>- білім алушылардың, ата-аналардың немесе өзге де заңды өкілдердің құқықтары мен бостандықтарының сақталуын бақылауды жүзеге асырады, олардың құқықтарын қорғауға, білім алушылардың қауіпсіздігін қамтамасыз етуге және оларды физикалық, психикалық және өзге де зорлық-зомбылық пен кемсітушіліктен қорғауға жәрдемдеседі;</a:t>
            </a:r>
            <a:endParaRPr sz="100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ru" sz="1000">
                <a:solidFill>
                  <a:schemeClr val="dk1"/>
                </a:solidFill>
                <a:latin typeface="Times New Roman"/>
                <a:ea typeface="Times New Roman"/>
                <a:cs typeface="Times New Roman"/>
                <a:sym typeface="Times New Roman"/>
              </a:rPr>
              <a:t>- санитарлық-гигиеналық жағдайлардың сақталуына, тамақ өнімдерінің сапасына, ішу режиміне, іргелес аумақтың жай-күйіне қоғамдық бақылауды жүзеге асырады;</a:t>
            </a:r>
            <a:endParaRPr sz="100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ru" sz="1000">
                <a:solidFill>
                  <a:schemeClr val="dk1"/>
                </a:solidFill>
                <a:latin typeface="Times New Roman"/>
                <a:ea typeface="Times New Roman"/>
                <a:cs typeface="Times New Roman"/>
                <a:sym typeface="Times New Roman"/>
              </a:rPr>
              <a:t>- білім беру ұйымы басшысының білім беру ұйымының қызметі туралы есептерін жылына кемінде 2 (екі) рет тыңдайды;</a:t>
            </a:r>
            <a:endParaRPr sz="1000">
              <a:solidFill>
                <a:schemeClr val="dk1"/>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rgbClr val="000000"/>
              </a:buClr>
              <a:buSzPts val="1400"/>
              <a:buFont typeface="Arial"/>
              <a:buNone/>
            </a:pPr>
            <a:endParaRPr/>
          </a:p>
        </p:txBody>
      </p:sp>
      <p:sp>
        <p:nvSpPr>
          <p:cNvPr id="154" name="Google Shape;154;p23"/>
          <p:cNvSpPr txBox="1">
            <a:spLocks noGrp="1"/>
          </p:cNvSpPr>
          <p:nvPr>
            <p:ph type="body" idx="1"/>
          </p:nvPr>
        </p:nvSpPr>
        <p:spPr>
          <a:xfrm>
            <a:off x="270000" y="1395013"/>
            <a:ext cx="3231900" cy="2381100"/>
          </a:xfrm>
          <a:prstGeom prst="rect">
            <a:avLst/>
          </a:prstGeom>
          <a:noFill/>
          <a:ln>
            <a:noFill/>
          </a:ln>
        </p:spPr>
        <p:txBody>
          <a:bodyPr spcFirstLastPara="1" wrap="square" lIns="0" tIns="34275" rIns="0" bIns="34275" anchor="ctr" anchorCtr="0">
            <a:noAutofit/>
          </a:bodyPr>
          <a:lstStyle/>
          <a:p>
            <a:pPr marL="0" lvl="0" indent="0" algn="ctr" rtl="0">
              <a:lnSpc>
                <a:spcPct val="100000"/>
              </a:lnSpc>
              <a:spcBef>
                <a:spcPts val="0"/>
              </a:spcBef>
              <a:spcAft>
                <a:spcPts val="0"/>
              </a:spcAft>
              <a:buClr>
                <a:schemeClr val="dk1"/>
              </a:buClr>
              <a:buSzPts val="1100"/>
              <a:buFont typeface="Arial"/>
              <a:buNone/>
            </a:pPr>
            <a:r>
              <a:rPr lang="ru" sz="2600" b="1">
                <a:solidFill>
                  <a:srgbClr val="FFFFFF"/>
                </a:solidFill>
                <a:latin typeface="Times New Roman"/>
                <a:ea typeface="Times New Roman"/>
                <a:cs typeface="Times New Roman"/>
                <a:sym typeface="Times New Roman"/>
              </a:rPr>
              <a:t>Қамқоршылық кеңестің өкілеттігі</a:t>
            </a:r>
            <a:endParaRPr sz="2600" b="1">
              <a:solidFill>
                <a:schemeClr val="lt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4"/>
                                        </p:tgtEl>
                                        <p:attrNameLst>
                                          <p:attrName>style.visibility</p:attrName>
                                        </p:attrNameLst>
                                      </p:cBhvr>
                                      <p:to>
                                        <p:strVal val="visible"/>
                                      </p:to>
                                    </p:set>
                                    <p:animEffect transition="in" filter="fade">
                                      <p:cBhvr>
                                        <p:cTn id="7" dur="800"/>
                                        <p:tgtEl>
                                          <p:spTgt spid="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9"/>
        <p:cNvGrpSpPr/>
        <p:nvPr/>
      </p:nvGrpSpPr>
      <p:grpSpPr>
        <a:xfrm>
          <a:off x="0" y="0"/>
          <a:ext cx="0" cy="0"/>
          <a:chOff x="0" y="0"/>
          <a:chExt cx="0" cy="0"/>
        </a:xfrm>
      </p:grpSpPr>
      <p:pic>
        <p:nvPicPr>
          <p:cNvPr id="160" name="Google Shape;160;p24"/>
          <p:cNvPicPr preferRelativeResize="0"/>
          <p:nvPr/>
        </p:nvPicPr>
        <p:blipFill rotWithShape="1">
          <a:blip r:embed="rId3">
            <a:alphaModFix/>
          </a:blip>
          <a:srcRect l="19512" r="19512"/>
          <a:stretch/>
        </p:blipFill>
        <p:spPr>
          <a:xfrm>
            <a:off x="-4" y="0"/>
            <a:ext cx="4704375" cy="5143500"/>
          </a:xfrm>
          <a:prstGeom prst="rect">
            <a:avLst/>
          </a:prstGeom>
          <a:noFill/>
          <a:ln>
            <a:noFill/>
          </a:ln>
        </p:spPr>
      </p:pic>
      <p:sp>
        <p:nvSpPr>
          <p:cNvPr id="161" name="Google Shape;161;p24"/>
          <p:cNvSpPr/>
          <p:nvPr/>
        </p:nvSpPr>
        <p:spPr>
          <a:xfrm flipH="1">
            <a:off x="-4175" y="0"/>
            <a:ext cx="9144000" cy="5174700"/>
          </a:xfrm>
          <a:prstGeom prst="rect">
            <a:avLst/>
          </a:prstGeom>
          <a:solidFill>
            <a:srgbClr val="5C347E">
              <a:alpha val="70200"/>
            </a:srgbClr>
          </a:solid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100"/>
              <a:buFont typeface="Arial"/>
              <a:buNone/>
            </a:pPr>
            <a:r>
              <a:rPr lang="ru" sz="700" b="0" i="0" u="none" strike="noStrike" cap="none">
                <a:solidFill>
                  <a:srgbClr val="000000"/>
                </a:solidFill>
                <a:latin typeface="Times New Roman"/>
                <a:ea typeface="Times New Roman"/>
                <a:cs typeface="Times New Roman"/>
                <a:sym typeface="Times New Roman"/>
              </a:rPr>
              <a:t>  </a:t>
            </a:r>
            <a:endParaRPr sz="1400" b="0" i="0" u="none" strike="noStrike" cap="none">
              <a:solidFill>
                <a:srgbClr val="000000"/>
              </a:solidFill>
              <a:latin typeface="Arial"/>
              <a:ea typeface="Arial"/>
              <a:cs typeface="Arial"/>
              <a:sym typeface="Arial"/>
            </a:endParaRPr>
          </a:p>
        </p:txBody>
      </p:sp>
      <p:pic>
        <p:nvPicPr>
          <p:cNvPr id="162" name="Google Shape;162;p24"/>
          <p:cNvPicPr preferRelativeResize="0"/>
          <p:nvPr/>
        </p:nvPicPr>
        <p:blipFill rotWithShape="1">
          <a:blip r:embed="rId4">
            <a:alphaModFix/>
          </a:blip>
          <a:srcRect l="3213"/>
          <a:stretch/>
        </p:blipFill>
        <p:spPr>
          <a:xfrm flipH="1">
            <a:off x="2288077" y="1788"/>
            <a:ext cx="6851748" cy="5171124"/>
          </a:xfrm>
          <a:prstGeom prst="rect">
            <a:avLst/>
          </a:prstGeom>
          <a:noFill/>
          <a:ln>
            <a:noFill/>
          </a:ln>
        </p:spPr>
      </p:pic>
      <p:sp>
        <p:nvSpPr>
          <p:cNvPr id="163" name="Google Shape;163;p24"/>
          <p:cNvSpPr/>
          <p:nvPr/>
        </p:nvSpPr>
        <p:spPr>
          <a:xfrm>
            <a:off x="3119000" y="379425"/>
            <a:ext cx="5924100" cy="4242300"/>
          </a:xfrm>
          <a:prstGeom prst="roundRect">
            <a:avLst>
              <a:gd name="adj" fmla="val 13566"/>
            </a:avLst>
          </a:prstGeom>
          <a:solidFill>
            <a:srgbClr val="FFFFFF"/>
          </a:solidFill>
          <a:ln>
            <a:noFill/>
          </a:ln>
          <a:effectLst>
            <a:outerShdw blurRad="185738" dist="66675" dir="1680000" algn="bl" rotWithShape="0">
              <a:srgbClr val="2E2642">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endParaRPr sz="100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ru" sz="1000">
                <a:solidFill>
                  <a:schemeClr val="dk1"/>
                </a:solidFill>
                <a:latin typeface="Times New Roman"/>
                <a:ea typeface="Times New Roman"/>
                <a:cs typeface="Times New Roman"/>
                <a:sym typeface="Times New Roman"/>
              </a:rPr>
              <a:t>- қиын өмірлік жағдайдағы білім алушыларға қолдау көрсету және материалдық-техникалық базаны нығайту үшін білім беру ұйымдарының шотына түскен демеушілік қаражаттың жұмсалуын бақылайды;</a:t>
            </a:r>
            <a:endParaRPr sz="100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ru" sz="1000">
                <a:solidFill>
                  <a:schemeClr val="dk1"/>
                </a:solidFill>
                <a:latin typeface="Times New Roman"/>
                <a:ea typeface="Times New Roman"/>
                <a:cs typeface="Times New Roman"/>
                <a:sym typeface="Times New Roman"/>
              </a:rPr>
              <a:t>- «Тұрғын үй қатынастары туралы» Қазақстан Республикасы </a:t>
            </a:r>
            <a:r>
              <a:rPr lang="ru" sz="1000" u="sng">
                <a:solidFill>
                  <a:srgbClr val="073A5E"/>
                </a:solidFill>
                <a:latin typeface="Times New Roman"/>
                <a:ea typeface="Times New Roman"/>
                <a:cs typeface="Times New Roman"/>
                <a:sym typeface="Times New Roman"/>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Заңына</a:t>
            </a:r>
            <a:r>
              <a:rPr lang="ru" sz="1000">
                <a:solidFill>
                  <a:schemeClr val="dk1"/>
                </a:solidFill>
                <a:latin typeface="Times New Roman"/>
                <a:ea typeface="Times New Roman"/>
                <a:cs typeface="Times New Roman"/>
                <a:sym typeface="Times New Roman"/>
              </a:rPr>
              <a:t> сәйкес халықтың әлеуметтiк жағынан осал топтарына жататын отбасылардан шыққан білім алушыларға көмек көрсетудi ұйымдастыруға жәрдемдеседi, жетiм балалар мен ата-анасының қамқорлығынсыз қалған балаларды, ерекше бiлiм алуды қажет ететiн балаларды, дарынды балаларды қолдау шараларын жетiлдiру жөнiнде ұсыныстар әзiрлейдi;</a:t>
            </a:r>
            <a:endParaRPr sz="100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ru" sz="1000">
                <a:solidFill>
                  <a:schemeClr val="dk1"/>
                </a:solidFill>
                <a:latin typeface="Times New Roman"/>
                <a:ea typeface="Times New Roman"/>
                <a:cs typeface="Times New Roman"/>
                <a:sym typeface="Times New Roman"/>
              </a:rPr>
              <a:t>- білім беру ұйымының әкімшілігіне сыбайлас жемқорлыққа қарсы іс-қимыл шараларын жүргізуге жәрдемдеседі;</a:t>
            </a:r>
            <a:endParaRPr sz="100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ru" sz="1000">
                <a:solidFill>
                  <a:schemeClr val="dk1"/>
                </a:solidFill>
                <a:latin typeface="Times New Roman"/>
                <a:ea typeface="Times New Roman"/>
                <a:cs typeface="Times New Roman"/>
                <a:sym typeface="Times New Roman"/>
              </a:rPr>
              <a:t>- білім алушылардан және ата-аналардан немесе өзге де заңды өкілдерден жасырын сұрау арқылы білім беру ұйымындағы білім алушылардың оқу жағдайларына қанағаттану дәрежесіне оқу жылы ішінде 1 (бір) рет мониторинг жүргізеді;</a:t>
            </a:r>
            <a:endParaRPr sz="100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ru" sz="1000">
                <a:solidFill>
                  <a:schemeClr val="dk1"/>
                </a:solidFill>
                <a:latin typeface="Times New Roman"/>
                <a:ea typeface="Times New Roman"/>
                <a:cs typeface="Times New Roman"/>
                <a:sym typeface="Times New Roman"/>
              </a:rPr>
              <a:t>- тауарларды, жұмыстарды, көрсетілетін қызметтерді сатып алу процесіне мониторинг жүргізеді;</a:t>
            </a:r>
            <a:endParaRPr sz="100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ru" sz="1000">
                <a:solidFill>
                  <a:schemeClr val="dk1"/>
                </a:solidFill>
                <a:latin typeface="Times New Roman"/>
                <a:ea typeface="Times New Roman"/>
                <a:cs typeface="Times New Roman"/>
                <a:sym typeface="Times New Roman"/>
              </a:rPr>
              <a:t>- ерекше білім беру қажеттіліктері бар балалардың білім беру ұйымдарының мүдделері бойынша үйірмелерде және спорт секцияларында жұмыспен қамтылуына жылына 1 (бір) рет мониторинг жүргізеді;</a:t>
            </a:r>
            <a:endParaRPr sz="100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ru" sz="1000">
                <a:solidFill>
                  <a:schemeClr val="dk1"/>
                </a:solidFill>
                <a:latin typeface="Times New Roman"/>
                <a:ea typeface="Times New Roman"/>
                <a:cs typeface="Times New Roman"/>
                <a:sym typeface="Times New Roman"/>
              </a:rPr>
              <a:t>- педагогикалық ұжымға білім алушылардың отбасыларымен жұмысты жүзеге асыруға жәрдемдеседі, білім беру ұйымының әкімшілігімен бірлесіп, жалпы ата-аналар жиналысын өткізеді;</a:t>
            </a:r>
            <a:endParaRPr sz="100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ru" sz="1000">
                <a:solidFill>
                  <a:schemeClr val="dk1"/>
                </a:solidFill>
                <a:latin typeface="Times New Roman"/>
                <a:ea typeface="Times New Roman"/>
                <a:cs typeface="Times New Roman"/>
                <a:sym typeface="Times New Roman"/>
              </a:rPr>
              <a:t>- </a:t>
            </a:r>
            <a:r>
              <a:rPr lang="ru" sz="1000">
                <a:solidFill>
                  <a:srgbClr val="222222"/>
                </a:solidFill>
                <a:latin typeface="Times New Roman"/>
                <a:ea typeface="Times New Roman"/>
                <a:cs typeface="Times New Roman"/>
                <a:sym typeface="Times New Roman"/>
              </a:rPr>
              <a:t>педагогтердің, ата-аналардың немесе өзге де заңды өкілдердің ортасында туындаған жанжалдарды шешуге жәрдемдеседі;</a:t>
            </a:r>
            <a:endParaRPr sz="100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ru" sz="1000">
                <a:solidFill>
                  <a:schemeClr val="dk1"/>
                </a:solidFill>
                <a:latin typeface="Times New Roman"/>
                <a:ea typeface="Times New Roman"/>
                <a:cs typeface="Times New Roman"/>
                <a:sym typeface="Times New Roman"/>
              </a:rPr>
              <a:t>- білім беру ұйымының қызметі бойынша мәдени-сауықтыру іс-шараларын, конференцияларын, кеңестерін, семинарларын өткізуге ықпал етеді;</a:t>
            </a:r>
            <a:endParaRPr sz="100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ru" sz="1000">
                <a:solidFill>
                  <a:schemeClr val="dk1"/>
                </a:solidFill>
                <a:latin typeface="Times New Roman"/>
                <a:ea typeface="Times New Roman"/>
                <a:cs typeface="Times New Roman"/>
                <a:sym typeface="Times New Roman"/>
              </a:rPr>
              <a:t>- Қамқоршылық кеңестің құзыретіне кіретін мәселелер бойынша Заң және нормативтік құқықтық актілер жобаларын қоғамдық талқылауға қатысады.</a:t>
            </a:r>
            <a:endParaRPr sz="1000">
              <a:solidFill>
                <a:schemeClr val="dk1"/>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rgbClr val="000000"/>
              </a:buClr>
              <a:buSzPts val="1400"/>
              <a:buFont typeface="Arial"/>
              <a:buNone/>
            </a:pPr>
            <a:endParaRPr/>
          </a:p>
        </p:txBody>
      </p:sp>
      <p:sp>
        <p:nvSpPr>
          <p:cNvPr id="164" name="Google Shape;164;p24"/>
          <p:cNvSpPr txBox="1">
            <a:spLocks noGrp="1"/>
          </p:cNvSpPr>
          <p:nvPr>
            <p:ph type="body" idx="1"/>
          </p:nvPr>
        </p:nvSpPr>
        <p:spPr>
          <a:xfrm>
            <a:off x="70450" y="1396788"/>
            <a:ext cx="3231900" cy="2381100"/>
          </a:xfrm>
          <a:prstGeom prst="rect">
            <a:avLst/>
          </a:prstGeom>
          <a:noFill/>
          <a:ln>
            <a:noFill/>
          </a:ln>
        </p:spPr>
        <p:txBody>
          <a:bodyPr spcFirstLastPara="1" wrap="square" lIns="0" tIns="34275" rIns="0" bIns="34275" anchor="ctr" anchorCtr="0">
            <a:noAutofit/>
          </a:bodyPr>
          <a:lstStyle/>
          <a:p>
            <a:pPr marL="0" lvl="0" indent="0" algn="ctr" rtl="0">
              <a:lnSpc>
                <a:spcPct val="100000"/>
              </a:lnSpc>
              <a:spcBef>
                <a:spcPts val="0"/>
              </a:spcBef>
              <a:spcAft>
                <a:spcPts val="0"/>
              </a:spcAft>
              <a:buClr>
                <a:schemeClr val="dk1"/>
              </a:buClr>
              <a:buSzPts val="1100"/>
              <a:buFont typeface="Arial"/>
              <a:buNone/>
            </a:pPr>
            <a:r>
              <a:rPr lang="ru" sz="2600" b="1">
                <a:solidFill>
                  <a:schemeClr val="lt1"/>
                </a:solidFill>
                <a:latin typeface="Times New Roman"/>
                <a:ea typeface="Times New Roman"/>
                <a:cs typeface="Times New Roman"/>
                <a:sym typeface="Times New Roman"/>
              </a:rPr>
              <a:t>Қамқоршылық кеңестің </a:t>
            </a:r>
            <a:endParaRPr sz="2600" b="1">
              <a:solidFill>
                <a:schemeClr val="lt1"/>
              </a:solidFill>
              <a:latin typeface="Times New Roman"/>
              <a:ea typeface="Times New Roman"/>
              <a:cs typeface="Times New Roman"/>
              <a:sym typeface="Times New Roman"/>
            </a:endParaRPr>
          </a:p>
          <a:p>
            <a:pPr marL="0" lvl="0" indent="0" algn="ctr" rtl="0">
              <a:lnSpc>
                <a:spcPct val="100000"/>
              </a:lnSpc>
              <a:spcBef>
                <a:spcPts val="0"/>
              </a:spcBef>
              <a:spcAft>
                <a:spcPts val="0"/>
              </a:spcAft>
              <a:buClr>
                <a:schemeClr val="dk1"/>
              </a:buClr>
              <a:buSzPts val="1100"/>
              <a:buFont typeface="Arial"/>
              <a:buNone/>
            </a:pPr>
            <a:r>
              <a:rPr lang="ru" sz="2600" b="1">
                <a:solidFill>
                  <a:schemeClr val="lt1"/>
                </a:solidFill>
                <a:latin typeface="Times New Roman"/>
                <a:ea typeface="Times New Roman"/>
                <a:cs typeface="Times New Roman"/>
                <a:sym typeface="Times New Roman"/>
              </a:rPr>
              <a:t>өкілеттігі</a:t>
            </a:r>
            <a:endParaRPr sz="2600" b="1">
              <a:solidFill>
                <a:schemeClr val="lt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4"/>
                                        </p:tgtEl>
                                        <p:attrNameLst>
                                          <p:attrName>style.visibility</p:attrName>
                                        </p:attrNameLst>
                                      </p:cBhvr>
                                      <p:to>
                                        <p:strVal val="visible"/>
                                      </p:to>
                                    </p:set>
                                    <p:animEffect transition="in" filter="fade">
                                      <p:cBhvr>
                                        <p:cTn id="7" dur="800"/>
                                        <p:tgtEl>
                                          <p:spTgt spid="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5C347E">
            <a:alpha val="88240"/>
          </a:srgbClr>
        </a:solidFill>
        <a:effectLst/>
      </p:bgPr>
    </p:bg>
    <p:spTree>
      <p:nvGrpSpPr>
        <p:cNvPr id="1" name="Shape 169"/>
        <p:cNvGrpSpPr/>
        <p:nvPr/>
      </p:nvGrpSpPr>
      <p:grpSpPr>
        <a:xfrm>
          <a:off x="0" y="0"/>
          <a:ext cx="0" cy="0"/>
          <a:chOff x="0" y="0"/>
          <a:chExt cx="0" cy="0"/>
        </a:xfrm>
      </p:grpSpPr>
      <p:sp>
        <p:nvSpPr>
          <p:cNvPr id="170" name="Google Shape;170;p25"/>
          <p:cNvSpPr/>
          <p:nvPr/>
        </p:nvSpPr>
        <p:spPr>
          <a:xfrm>
            <a:off x="2858475" y="1419551"/>
            <a:ext cx="6015600" cy="2303100"/>
          </a:xfrm>
          <a:prstGeom prst="roundRect">
            <a:avLst>
              <a:gd name="adj" fmla="val 11558"/>
            </a:avLst>
          </a:prstGeom>
          <a:solidFill>
            <a:srgbClr val="E8E2EE"/>
          </a:solidFill>
          <a:ln>
            <a:noFill/>
          </a:ln>
          <a:effectLst>
            <a:outerShdw blurRad="100013" dist="19050" dir="4260000" algn="bl" rotWithShape="0">
              <a:srgbClr val="472C62">
                <a:alpha val="69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71" name="Google Shape;171;p25"/>
          <p:cNvSpPr txBox="1">
            <a:spLocks noGrp="1"/>
          </p:cNvSpPr>
          <p:nvPr>
            <p:ph type="body" idx="1"/>
          </p:nvPr>
        </p:nvSpPr>
        <p:spPr>
          <a:xfrm>
            <a:off x="2858475" y="1171750"/>
            <a:ext cx="5869800" cy="2817900"/>
          </a:xfrm>
          <a:prstGeom prst="rect">
            <a:avLst/>
          </a:prstGeom>
          <a:noFill/>
          <a:ln>
            <a:noFill/>
          </a:ln>
        </p:spPr>
        <p:txBody>
          <a:bodyPr spcFirstLastPara="1" wrap="square" lIns="68575" tIns="34275" rIns="0" bIns="34275" anchor="ctr" anchorCtr="0">
            <a:noAutofit/>
          </a:bodyPr>
          <a:lstStyle/>
          <a:p>
            <a:pPr marL="0" lvl="0" indent="0" algn="l" rtl="0">
              <a:lnSpc>
                <a:spcPct val="100000"/>
              </a:lnSpc>
              <a:spcBef>
                <a:spcPts val="0"/>
              </a:spcBef>
              <a:spcAft>
                <a:spcPts val="0"/>
              </a:spcAft>
              <a:buClr>
                <a:schemeClr val="dk1"/>
              </a:buClr>
              <a:buSzPts val="1100"/>
              <a:buFont typeface="Arial"/>
              <a:buNone/>
            </a:pPr>
            <a:endParaRPr sz="1200" b="1">
              <a:solidFill>
                <a:schemeClr val="dk1"/>
              </a:solidFill>
              <a:highlight>
                <a:srgbClr val="F4F5F6"/>
              </a:highlight>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100"/>
              <a:buFont typeface="Arial"/>
              <a:buNone/>
            </a:pPr>
            <a:endParaRPr sz="1200" b="1">
              <a:solidFill>
                <a:schemeClr val="dk1"/>
              </a:solidFill>
              <a:highlight>
                <a:srgbClr val="F4F5F6"/>
              </a:highlight>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100"/>
              <a:buFont typeface="Arial"/>
              <a:buNone/>
            </a:pPr>
            <a:endParaRPr sz="1200" b="1">
              <a:solidFill>
                <a:schemeClr val="dk1"/>
              </a:solidFill>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100"/>
              <a:buFont typeface="Arial"/>
              <a:buNone/>
            </a:pPr>
            <a:endParaRPr sz="1200" b="1">
              <a:solidFill>
                <a:schemeClr val="dk1"/>
              </a:solidFill>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100"/>
              <a:buFont typeface="Arial"/>
              <a:buNone/>
            </a:pPr>
            <a:r>
              <a:rPr lang="ru" sz="1200" b="1">
                <a:solidFill>
                  <a:schemeClr val="dk1"/>
                </a:solidFill>
                <a:latin typeface="Times New Roman"/>
                <a:ea typeface="Times New Roman"/>
                <a:cs typeface="Times New Roman"/>
                <a:sym typeface="Times New Roman"/>
              </a:rPr>
              <a:t>Қамқоршылық кеңестің жұмысын тоқтату:</a:t>
            </a:r>
            <a:endParaRPr sz="1400" b="1">
              <a:solidFill>
                <a:schemeClr val="dk1"/>
              </a:solidFill>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100"/>
              <a:buFont typeface="Arial"/>
              <a:buNone/>
            </a:pPr>
            <a:r>
              <a:rPr lang="ru" sz="1200">
                <a:solidFill>
                  <a:schemeClr val="dk1"/>
                </a:solidFill>
                <a:latin typeface="Times New Roman"/>
                <a:ea typeface="Times New Roman"/>
                <a:cs typeface="Times New Roman"/>
                <a:sym typeface="Times New Roman"/>
              </a:rPr>
              <a:t>- </a:t>
            </a:r>
            <a:r>
              <a:rPr lang="ru" sz="1000">
                <a:solidFill>
                  <a:schemeClr val="dk1"/>
                </a:solidFill>
                <a:latin typeface="Times New Roman"/>
                <a:ea typeface="Times New Roman"/>
                <a:cs typeface="Times New Roman"/>
                <a:sym typeface="Times New Roman"/>
              </a:rPr>
              <a:t>тиісті саланың уәкілетті органының немесе білім беру саласындағы жергілікті атқарушы органның бастамасы бойынша;</a:t>
            </a:r>
            <a:endParaRPr sz="1200">
              <a:solidFill>
                <a:schemeClr val="dk1"/>
              </a:solidFill>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100"/>
              <a:buFont typeface="Arial"/>
              <a:buNone/>
            </a:pPr>
            <a:r>
              <a:rPr lang="ru" sz="1200">
                <a:solidFill>
                  <a:schemeClr val="dk1"/>
                </a:solidFill>
                <a:latin typeface="Times New Roman"/>
                <a:ea typeface="Times New Roman"/>
                <a:cs typeface="Times New Roman"/>
                <a:sym typeface="Times New Roman"/>
              </a:rPr>
              <a:t>- </a:t>
            </a:r>
            <a:r>
              <a:rPr lang="ru" sz="1000">
                <a:solidFill>
                  <a:schemeClr val="dk1"/>
                </a:solidFill>
                <a:latin typeface="Times New Roman"/>
                <a:ea typeface="Times New Roman"/>
                <a:cs typeface="Times New Roman"/>
                <a:sym typeface="Times New Roman"/>
              </a:rPr>
              <a:t>мектепке дейінгі ұйымды тарату, қайта ұйымдастыру кезінде;</a:t>
            </a:r>
            <a:br>
              <a:rPr lang="ru" sz="1000">
                <a:solidFill>
                  <a:schemeClr val="dk1"/>
                </a:solidFill>
                <a:latin typeface="Times New Roman"/>
                <a:ea typeface="Times New Roman"/>
                <a:cs typeface="Times New Roman"/>
                <a:sym typeface="Times New Roman"/>
              </a:rPr>
            </a:br>
            <a:r>
              <a:rPr lang="ru" sz="1000">
                <a:solidFill>
                  <a:schemeClr val="dk1"/>
                </a:solidFill>
                <a:latin typeface="Times New Roman"/>
                <a:ea typeface="Times New Roman"/>
                <a:cs typeface="Times New Roman"/>
                <a:sym typeface="Times New Roman"/>
              </a:rPr>
              <a:t>- осы Қағидалардың </a:t>
            </a:r>
            <a:r>
              <a:rPr lang="ru" sz="1000" u="sng">
                <a:solidFill>
                  <a:srgbClr val="073A5E"/>
                </a:solidFill>
                <a:latin typeface="Times New Roman"/>
                <a:ea typeface="Times New Roman"/>
                <a:cs typeface="Times New Roman"/>
                <a:sym typeface="Times New Roman"/>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5-тармағында</a:t>
            </a:r>
            <a:r>
              <a:rPr lang="ru" sz="1000">
                <a:solidFill>
                  <a:schemeClr val="dk1"/>
                </a:solidFill>
                <a:latin typeface="Times New Roman"/>
                <a:ea typeface="Times New Roman"/>
                <a:cs typeface="Times New Roman"/>
                <a:sym typeface="Times New Roman"/>
              </a:rPr>
              <a:t> көрсетілген Қамқоршылық кеңестің өкілеттік мерзімі өткеннен кейін;</a:t>
            </a:r>
            <a:br>
              <a:rPr lang="ru" sz="1000">
                <a:solidFill>
                  <a:schemeClr val="dk1"/>
                </a:solidFill>
                <a:latin typeface="Times New Roman"/>
                <a:ea typeface="Times New Roman"/>
                <a:cs typeface="Times New Roman"/>
                <a:sym typeface="Times New Roman"/>
              </a:rPr>
            </a:br>
            <a:r>
              <a:rPr lang="ru" sz="1000">
                <a:solidFill>
                  <a:schemeClr val="dk1"/>
                </a:solidFill>
                <a:latin typeface="Times New Roman"/>
                <a:ea typeface="Times New Roman"/>
                <a:cs typeface="Times New Roman"/>
                <a:sym typeface="Times New Roman"/>
              </a:rPr>
              <a:t>- Қамқоршылық кеңес мүшелерінің өкілеттігі мерзімінен бұрын тоқтатылған кезде жүзеге асырылады.</a:t>
            </a:r>
            <a:endParaRPr sz="1200">
              <a:solidFill>
                <a:schemeClr val="dk1"/>
              </a:solidFill>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100"/>
              <a:buFont typeface="Arial"/>
              <a:buNone/>
            </a:pPr>
            <a:r>
              <a:rPr lang="ru" sz="1200">
                <a:solidFill>
                  <a:schemeClr val="dk1"/>
                </a:solidFill>
                <a:latin typeface="Times New Roman"/>
                <a:ea typeface="Times New Roman"/>
                <a:cs typeface="Times New Roman"/>
                <a:sym typeface="Times New Roman"/>
              </a:rPr>
              <a:t> </a:t>
            </a:r>
            <a:br>
              <a:rPr lang="ru" sz="1200">
                <a:solidFill>
                  <a:schemeClr val="dk1"/>
                </a:solidFill>
                <a:latin typeface="Times New Roman"/>
                <a:ea typeface="Times New Roman"/>
                <a:cs typeface="Times New Roman"/>
                <a:sym typeface="Times New Roman"/>
              </a:rPr>
            </a:br>
            <a:r>
              <a:rPr lang="ru" sz="1000">
                <a:solidFill>
                  <a:schemeClr val="dk1"/>
                </a:solidFill>
                <a:latin typeface="Times New Roman"/>
                <a:ea typeface="Times New Roman"/>
                <a:cs typeface="Times New Roman"/>
                <a:sym typeface="Times New Roman"/>
              </a:rPr>
              <a:t>Қамқоршылық кеңестің мүшесі Қамқоршылық кеңестің құрамынан:</a:t>
            </a:r>
            <a:endParaRPr sz="1000">
              <a:solidFill>
                <a:schemeClr val="dk1"/>
              </a:solidFill>
              <a:latin typeface="Times New Roman"/>
              <a:ea typeface="Times New Roman"/>
              <a:cs typeface="Times New Roman"/>
              <a:sym typeface="Times New Roman"/>
            </a:endParaRPr>
          </a:p>
          <a:p>
            <a:pPr marL="457200" lvl="0" indent="-292100" algn="l" rtl="0">
              <a:lnSpc>
                <a:spcPct val="142500"/>
              </a:lnSpc>
              <a:spcBef>
                <a:spcPts val="0"/>
              </a:spcBef>
              <a:spcAft>
                <a:spcPts val="0"/>
              </a:spcAft>
              <a:buClr>
                <a:schemeClr val="dk1"/>
              </a:buClr>
              <a:buSzPts val="1000"/>
              <a:buFont typeface="Times New Roman"/>
              <a:buChar char="-"/>
            </a:pPr>
            <a:r>
              <a:rPr lang="ru" sz="1000">
                <a:solidFill>
                  <a:schemeClr val="dk1"/>
                </a:solidFill>
                <a:latin typeface="Times New Roman"/>
                <a:ea typeface="Times New Roman"/>
                <a:cs typeface="Times New Roman"/>
                <a:sym typeface="Times New Roman"/>
              </a:rPr>
              <a:t>жеке бастама бойынша (Кеңес төрағасының атына еркін түрдегі жазбаша өтініш негізінде);</a:t>
            </a:r>
            <a:endParaRPr sz="1000">
              <a:solidFill>
                <a:schemeClr val="dk1"/>
              </a:solidFill>
              <a:latin typeface="Times New Roman"/>
              <a:ea typeface="Times New Roman"/>
              <a:cs typeface="Times New Roman"/>
              <a:sym typeface="Times New Roman"/>
            </a:endParaRPr>
          </a:p>
          <a:p>
            <a:pPr marL="457200" lvl="0" indent="-292100" algn="l" rtl="0">
              <a:lnSpc>
                <a:spcPct val="142500"/>
              </a:lnSpc>
              <a:spcBef>
                <a:spcPts val="0"/>
              </a:spcBef>
              <a:spcAft>
                <a:spcPts val="0"/>
              </a:spcAft>
              <a:buClr>
                <a:schemeClr val="dk1"/>
              </a:buClr>
              <a:buSzPts val="1000"/>
              <a:buFont typeface="Times New Roman"/>
              <a:buChar char="-"/>
            </a:pPr>
            <a:r>
              <a:rPr lang="ru" sz="1000">
                <a:solidFill>
                  <a:schemeClr val="dk1"/>
                </a:solidFill>
                <a:latin typeface="Times New Roman"/>
                <a:ea typeface="Times New Roman"/>
                <a:cs typeface="Times New Roman"/>
                <a:sym typeface="Times New Roman"/>
              </a:rPr>
              <a:t> кеңес отырыстарында дәлелсіз себептермен жыл ішінде үш реттен артық болмау себебінен шығарылады.</a:t>
            </a:r>
            <a:endParaRPr sz="1000">
              <a:solidFill>
                <a:schemeClr val="dk1"/>
              </a:solidFill>
              <a:latin typeface="Times New Roman"/>
              <a:ea typeface="Times New Roman"/>
              <a:cs typeface="Times New Roman"/>
              <a:sym typeface="Times New Roman"/>
            </a:endParaRPr>
          </a:p>
          <a:p>
            <a:pPr marL="0" lvl="0" indent="0" algn="l" rtl="0">
              <a:lnSpc>
                <a:spcPct val="100000"/>
              </a:lnSpc>
              <a:spcBef>
                <a:spcPts val="1500"/>
              </a:spcBef>
              <a:spcAft>
                <a:spcPts val="0"/>
              </a:spcAft>
              <a:buClr>
                <a:schemeClr val="dk1"/>
              </a:buClr>
              <a:buSzPts val="1100"/>
              <a:buFont typeface="Arial"/>
              <a:buNone/>
            </a:pPr>
            <a:endParaRPr sz="1200">
              <a:solidFill>
                <a:schemeClr val="dk1"/>
              </a:solidFill>
              <a:highlight>
                <a:srgbClr val="F4F5F6"/>
              </a:highlight>
              <a:latin typeface="Times New Roman"/>
              <a:ea typeface="Times New Roman"/>
              <a:cs typeface="Times New Roman"/>
              <a:sym typeface="Times New Roman"/>
            </a:endParaRPr>
          </a:p>
          <a:p>
            <a:pPr marL="0" lvl="0" indent="0" algn="just" rtl="0">
              <a:lnSpc>
                <a:spcPct val="100000"/>
              </a:lnSpc>
              <a:spcBef>
                <a:spcPts val="0"/>
              </a:spcBef>
              <a:spcAft>
                <a:spcPts val="0"/>
              </a:spcAft>
              <a:buClr>
                <a:schemeClr val="dk1"/>
              </a:buClr>
              <a:buSzPts val="1100"/>
              <a:buFont typeface="Arial"/>
              <a:buNone/>
            </a:pPr>
            <a:endParaRPr sz="1200">
              <a:solidFill>
                <a:srgbClr val="363241"/>
              </a:solidFill>
              <a:latin typeface="Times New Roman"/>
              <a:ea typeface="Times New Roman"/>
              <a:cs typeface="Times New Roman"/>
              <a:sym typeface="Times New Roman"/>
            </a:endParaRPr>
          </a:p>
          <a:p>
            <a:pPr marL="0" lvl="0" indent="269999" algn="just" rtl="0">
              <a:lnSpc>
                <a:spcPct val="100000"/>
              </a:lnSpc>
              <a:spcBef>
                <a:spcPts val="0"/>
              </a:spcBef>
              <a:spcAft>
                <a:spcPts val="0"/>
              </a:spcAft>
              <a:buClr>
                <a:schemeClr val="dk1"/>
              </a:buClr>
              <a:buSzPts val="1100"/>
              <a:buFont typeface="Arial"/>
              <a:buNone/>
            </a:pPr>
            <a:endParaRPr sz="1200" b="1">
              <a:solidFill>
                <a:srgbClr val="3C3C3C"/>
              </a:solidFill>
              <a:latin typeface="Times New Roman"/>
              <a:ea typeface="Times New Roman"/>
              <a:cs typeface="Times New Roman"/>
              <a:sym typeface="Times New Roman"/>
            </a:endParaRPr>
          </a:p>
        </p:txBody>
      </p:sp>
      <p:pic>
        <p:nvPicPr>
          <p:cNvPr id="172" name="Google Shape;172;p25"/>
          <p:cNvPicPr preferRelativeResize="0"/>
          <p:nvPr/>
        </p:nvPicPr>
        <p:blipFill rotWithShape="1">
          <a:blip r:embed="rId4">
            <a:alphaModFix/>
          </a:blip>
          <a:srcRect l="32920" r="32920"/>
          <a:stretch/>
        </p:blipFill>
        <p:spPr>
          <a:xfrm>
            <a:off x="0" y="0"/>
            <a:ext cx="2643901" cy="5143501"/>
          </a:xfrm>
          <a:prstGeom prst="rect">
            <a:avLst/>
          </a:prstGeom>
          <a:noFill/>
          <a:ln>
            <a:noFill/>
          </a:ln>
        </p:spPr>
      </p:pic>
      <p:sp>
        <p:nvSpPr>
          <p:cNvPr id="173" name="Google Shape;173;p25"/>
          <p:cNvSpPr/>
          <p:nvPr/>
        </p:nvSpPr>
        <p:spPr>
          <a:xfrm flipH="1">
            <a:off x="-100" y="-150"/>
            <a:ext cx="2643900" cy="5143500"/>
          </a:xfrm>
          <a:prstGeom prst="rect">
            <a:avLst/>
          </a:prstGeom>
          <a:solidFill>
            <a:srgbClr val="5C347E">
              <a:alpha val="49690"/>
            </a:srgbClr>
          </a:solid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100"/>
              <a:buFont typeface="Arial"/>
              <a:buNone/>
            </a:pPr>
            <a:r>
              <a:rPr lang="ru" sz="700" b="0" i="0" u="none" strike="noStrike" cap="none">
                <a:solidFill>
                  <a:srgbClr val="000000"/>
                </a:solidFill>
                <a:latin typeface="Times New Roman"/>
                <a:ea typeface="Times New Roman"/>
                <a:cs typeface="Times New Roman"/>
                <a:sym typeface="Times New Roman"/>
              </a:rPr>
              <a:t>  </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71"/>
                                        </p:tgtEl>
                                        <p:attrNameLst>
                                          <p:attrName>style.visibility</p:attrName>
                                        </p:attrNameLst>
                                      </p:cBhvr>
                                      <p:to>
                                        <p:strVal val="visible"/>
                                      </p:to>
                                    </p:set>
                                    <p:animEffect transition="in" filter="fade">
                                      <p:cBhvr>
                                        <p:cTn id="7" dur="800"/>
                                        <p:tgtEl>
                                          <p:spTgt spid="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5"/>
        <p:cNvGrpSpPr/>
        <p:nvPr/>
      </p:nvGrpSpPr>
      <p:grpSpPr>
        <a:xfrm>
          <a:off x="0" y="0"/>
          <a:ext cx="0" cy="0"/>
          <a:chOff x="0" y="0"/>
          <a:chExt cx="0" cy="0"/>
        </a:xfrm>
      </p:grpSpPr>
      <p:pic>
        <p:nvPicPr>
          <p:cNvPr id="66" name="Google Shape;66;p15"/>
          <p:cNvPicPr preferRelativeResize="0"/>
          <p:nvPr/>
        </p:nvPicPr>
        <p:blipFill rotWithShape="1">
          <a:blip r:embed="rId3">
            <a:alphaModFix/>
          </a:blip>
          <a:srcRect l="29285" r="29285"/>
          <a:stretch/>
        </p:blipFill>
        <p:spPr>
          <a:xfrm flipH="1">
            <a:off x="5946898" y="0"/>
            <a:ext cx="3197102" cy="5143501"/>
          </a:xfrm>
          <a:prstGeom prst="rect">
            <a:avLst/>
          </a:prstGeom>
          <a:noFill/>
          <a:ln>
            <a:noFill/>
          </a:ln>
        </p:spPr>
      </p:pic>
      <p:sp>
        <p:nvSpPr>
          <p:cNvPr id="67" name="Google Shape;67;p15"/>
          <p:cNvSpPr/>
          <p:nvPr/>
        </p:nvSpPr>
        <p:spPr>
          <a:xfrm flipH="1">
            <a:off x="0" y="0"/>
            <a:ext cx="9144000" cy="5143500"/>
          </a:xfrm>
          <a:prstGeom prst="rect">
            <a:avLst/>
          </a:prstGeom>
          <a:solidFill>
            <a:srgbClr val="5C347E">
              <a:alpha val="70200"/>
            </a:srgbClr>
          </a:solid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100"/>
              <a:buFont typeface="Arial"/>
              <a:buNone/>
            </a:pPr>
            <a:r>
              <a:rPr lang="ru" sz="700" b="0" i="0" u="none" strike="noStrike" cap="none">
                <a:solidFill>
                  <a:srgbClr val="000000"/>
                </a:solidFill>
                <a:latin typeface="Times New Roman"/>
                <a:ea typeface="Times New Roman"/>
                <a:cs typeface="Times New Roman"/>
                <a:sym typeface="Times New Roman"/>
              </a:rPr>
              <a:t>  </a:t>
            </a:r>
            <a:endParaRPr sz="1400" b="0" i="0" u="none" strike="noStrike" cap="none">
              <a:solidFill>
                <a:srgbClr val="000000"/>
              </a:solidFill>
              <a:latin typeface="Arial"/>
              <a:ea typeface="Arial"/>
              <a:cs typeface="Arial"/>
              <a:sym typeface="Arial"/>
            </a:endParaRPr>
          </a:p>
        </p:txBody>
      </p:sp>
      <p:sp>
        <p:nvSpPr>
          <p:cNvPr id="68" name="Google Shape;68;p15"/>
          <p:cNvSpPr txBox="1">
            <a:spLocks noGrp="1"/>
          </p:cNvSpPr>
          <p:nvPr>
            <p:ph type="title"/>
          </p:nvPr>
        </p:nvSpPr>
        <p:spPr>
          <a:xfrm>
            <a:off x="1086225" y="204325"/>
            <a:ext cx="6832200" cy="720000"/>
          </a:xfrm>
          <a:prstGeom prst="rect">
            <a:avLst/>
          </a:prstGeom>
          <a:noFill/>
          <a:ln>
            <a:noFill/>
          </a:ln>
        </p:spPr>
        <p:txBody>
          <a:bodyPr spcFirstLastPara="1" wrap="square" lIns="68575" tIns="34275" rIns="68575" bIns="34275" anchor="ctr" anchorCtr="0">
            <a:noAutofit/>
          </a:bodyPr>
          <a:lstStyle/>
          <a:p>
            <a:pPr marL="0" lvl="0" indent="0" algn="ctr" rtl="0">
              <a:lnSpc>
                <a:spcPct val="100000"/>
              </a:lnSpc>
              <a:spcBef>
                <a:spcPts val="0"/>
              </a:spcBef>
              <a:spcAft>
                <a:spcPts val="0"/>
              </a:spcAft>
              <a:buClr>
                <a:schemeClr val="dk1"/>
              </a:buClr>
              <a:buSzPts val="1100"/>
              <a:buFont typeface="Arial"/>
              <a:buNone/>
            </a:pPr>
            <a:r>
              <a:rPr lang="ru" sz="1500" b="1">
                <a:solidFill>
                  <a:srgbClr val="FFFFFF"/>
                </a:solidFill>
                <a:latin typeface="Times New Roman"/>
                <a:ea typeface="Times New Roman"/>
                <a:cs typeface="Times New Roman"/>
                <a:sym typeface="Times New Roman"/>
              </a:rPr>
              <a:t>ҚОРҒАНШЫЛЫҚ КЕҢЕСТІҢ МАҚСАТЫ</a:t>
            </a:r>
            <a:endParaRPr sz="100" b="1">
              <a:solidFill>
                <a:schemeClr val="lt1"/>
              </a:solidFill>
              <a:latin typeface="Times New Roman"/>
              <a:ea typeface="Times New Roman"/>
              <a:cs typeface="Times New Roman"/>
              <a:sym typeface="Times New Roman"/>
            </a:endParaRPr>
          </a:p>
        </p:txBody>
      </p:sp>
      <p:sp>
        <p:nvSpPr>
          <p:cNvPr id="69" name="Google Shape;69;p15"/>
          <p:cNvSpPr txBox="1">
            <a:spLocks noGrp="1"/>
          </p:cNvSpPr>
          <p:nvPr>
            <p:ph type="body" idx="1"/>
          </p:nvPr>
        </p:nvSpPr>
        <p:spPr>
          <a:xfrm>
            <a:off x="537900" y="1042225"/>
            <a:ext cx="6759300" cy="3663000"/>
          </a:xfrm>
          <a:prstGeom prst="rect">
            <a:avLst/>
          </a:prstGeom>
          <a:noFill/>
          <a:ln>
            <a:noFill/>
          </a:ln>
        </p:spPr>
        <p:txBody>
          <a:bodyPr spcFirstLastPara="1" wrap="square" lIns="68575" tIns="34275" rIns="68575" bIns="34275" anchor="t" anchorCtr="0">
            <a:noAutofit/>
          </a:bodyPr>
          <a:lstStyle/>
          <a:p>
            <a:pPr marL="0" lvl="0" indent="457200" algn="just" rtl="0">
              <a:lnSpc>
                <a:spcPct val="100000"/>
              </a:lnSpc>
              <a:spcBef>
                <a:spcPts val="0"/>
              </a:spcBef>
              <a:spcAft>
                <a:spcPts val="0"/>
              </a:spcAft>
              <a:buClr>
                <a:schemeClr val="dk1"/>
              </a:buClr>
              <a:buSzPts val="1100"/>
              <a:buFont typeface="Arial"/>
              <a:buNone/>
            </a:pPr>
            <a:r>
              <a:rPr lang="ru" sz="1400" b="1">
                <a:solidFill>
                  <a:schemeClr val="lt1"/>
                </a:solidFill>
                <a:latin typeface="Times New Roman"/>
                <a:ea typeface="Times New Roman"/>
                <a:cs typeface="Times New Roman"/>
                <a:sym typeface="Times New Roman"/>
              </a:rPr>
              <a:t>Қамқоршылық кеңесті құрудың мақсаты</a:t>
            </a:r>
            <a:r>
              <a:rPr lang="ru" sz="1400">
                <a:solidFill>
                  <a:schemeClr val="lt1"/>
                </a:solidFill>
                <a:latin typeface="Times New Roman"/>
                <a:ea typeface="Times New Roman"/>
                <a:cs typeface="Times New Roman"/>
                <a:sym typeface="Times New Roman"/>
              </a:rPr>
              <a:t> – мектепке дейінгі ұйымды оның жарғылық міндеттерін іске асыру үшін қолдау, қаржылық тұрақтылықты қамтамасыз ету, материалдық-техникалық базаны жақсарту, сондай-ақ мектепке дейінгі ұйымның қызметіне қоғамдық бақылауды жүзеге асыру болып табылады.</a:t>
            </a:r>
            <a:endParaRPr sz="1400">
              <a:solidFill>
                <a:schemeClr val="lt1"/>
              </a:solidFill>
              <a:latin typeface="Times New Roman"/>
              <a:ea typeface="Times New Roman"/>
              <a:cs typeface="Times New Roman"/>
              <a:sym typeface="Times New Roman"/>
            </a:endParaRPr>
          </a:p>
          <a:p>
            <a:pPr marL="0" lvl="0" indent="0" algn="just" rtl="0">
              <a:lnSpc>
                <a:spcPct val="115000"/>
              </a:lnSpc>
              <a:spcBef>
                <a:spcPts val="0"/>
              </a:spcBef>
              <a:spcAft>
                <a:spcPts val="0"/>
              </a:spcAft>
              <a:buClr>
                <a:schemeClr val="dk1"/>
              </a:buClr>
              <a:buSzPts val="1100"/>
              <a:buFont typeface="Arial"/>
              <a:buNone/>
            </a:pPr>
            <a:endParaRPr sz="1400" b="1">
              <a:solidFill>
                <a:schemeClr val="lt1"/>
              </a:solidFill>
              <a:latin typeface="Times New Roman"/>
              <a:ea typeface="Times New Roman"/>
              <a:cs typeface="Times New Roman"/>
              <a:sym typeface="Times New Roman"/>
            </a:endParaRPr>
          </a:p>
          <a:p>
            <a:pPr marL="0" lvl="0" indent="457200" algn="just" rtl="0">
              <a:lnSpc>
                <a:spcPct val="100000"/>
              </a:lnSpc>
              <a:spcBef>
                <a:spcPts val="0"/>
              </a:spcBef>
              <a:spcAft>
                <a:spcPts val="0"/>
              </a:spcAft>
              <a:buClr>
                <a:schemeClr val="dk1"/>
              </a:buClr>
              <a:buSzPts val="1100"/>
              <a:buFont typeface="Arial"/>
              <a:buNone/>
            </a:pPr>
            <a:r>
              <a:rPr lang="ru" sz="1400" b="1">
                <a:solidFill>
                  <a:schemeClr val="lt1"/>
                </a:solidFill>
                <a:latin typeface="Times New Roman"/>
                <a:ea typeface="Times New Roman"/>
                <a:cs typeface="Times New Roman"/>
                <a:sym typeface="Times New Roman"/>
              </a:rPr>
              <a:t>Қамқоршылық кеңес – </a:t>
            </a:r>
            <a:r>
              <a:rPr lang="ru" sz="1400">
                <a:solidFill>
                  <a:schemeClr val="lt1"/>
                </a:solidFill>
                <a:latin typeface="Times New Roman"/>
                <a:ea typeface="Times New Roman"/>
                <a:cs typeface="Times New Roman"/>
                <a:sym typeface="Times New Roman"/>
              </a:rPr>
              <a:t>қоғамның білім беруді басқаруға қатысу нысандарының бірі. Білім беруді дамытуға мүдделі барлық адамдарды ерікті негізде біріктіретін мемлекеттік емес, үкіметтік емес, коммерциялық емес, қоғамдық ұйым.</a:t>
            </a:r>
            <a:endParaRPr sz="1400">
              <a:solidFill>
                <a:schemeClr val="lt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800"/>
                                        <p:tgtEl>
                                          <p:spTgt spid="69"/>
                                        </p:tgtEl>
                                      </p:cBhvr>
                                    </p:animEffect>
                                  </p:childTnLst>
                                </p:cTn>
                              </p:par>
                              <p:par>
                                <p:cTn id="8" presetID="10" presetClass="entr" presetSubtype="0" fill="hold" nodeType="withEffect">
                                  <p:stCondLst>
                                    <p:cond delay="0"/>
                                  </p:stCondLst>
                                  <p:childTnLst>
                                    <p:set>
                                      <p:cBhvr>
                                        <p:cTn id="9" dur="1" fill="hold">
                                          <p:stCondLst>
                                            <p:cond delay="0"/>
                                          </p:stCondLst>
                                        </p:cTn>
                                        <p:tgtEl>
                                          <p:spTgt spid="68"/>
                                        </p:tgtEl>
                                        <p:attrNameLst>
                                          <p:attrName>style.visibility</p:attrName>
                                        </p:attrNameLst>
                                      </p:cBhvr>
                                      <p:to>
                                        <p:strVal val="visible"/>
                                      </p:to>
                                    </p:set>
                                    <p:animEffect transition="in" filter="fade">
                                      <p:cBhvr>
                                        <p:cTn id="10" dur="8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4"/>
        <p:cNvGrpSpPr/>
        <p:nvPr/>
      </p:nvGrpSpPr>
      <p:grpSpPr>
        <a:xfrm>
          <a:off x="0" y="0"/>
          <a:ext cx="0" cy="0"/>
          <a:chOff x="0" y="0"/>
          <a:chExt cx="0" cy="0"/>
        </a:xfrm>
      </p:grpSpPr>
      <p:pic>
        <p:nvPicPr>
          <p:cNvPr id="75" name="Google Shape;75;p16"/>
          <p:cNvPicPr preferRelativeResize="0"/>
          <p:nvPr/>
        </p:nvPicPr>
        <p:blipFill rotWithShape="1">
          <a:blip r:embed="rId3">
            <a:alphaModFix/>
          </a:blip>
          <a:srcRect l="29285" r="29285"/>
          <a:stretch/>
        </p:blipFill>
        <p:spPr>
          <a:xfrm flipH="1">
            <a:off x="5950798" y="0"/>
            <a:ext cx="3197102" cy="5143501"/>
          </a:xfrm>
          <a:prstGeom prst="rect">
            <a:avLst/>
          </a:prstGeom>
          <a:noFill/>
          <a:ln>
            <a:noFill/>
          </a:ln>
        </p:spPr>
      </p:pic>
      <p:sp>
        <p:nvSpPr>
          <p:cNvPr id="76" name="Google Shape;76;p16"/>
          <p:cNvSpPr/>
          <p:nvPr/>
        </p:nvSpPr>
        <p:spPr>
          <a:xfrm flipH="1">
            <a:off x="0" y="0"/>
            <a:ext cx="9144000" cy="5143500"/>
          </a:xfrm>
          <a:prstGeom prst="rect">
            <a:avLst/>
          </a:prstGeom>
          <a:solidFill>
            <a:srgbClr val="5C347E">
              <a:alpha val="70200"/>
            </a:srgbClr>
          </a:solid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100"/>
              <a:buFont typeface="Arial"/>
              <a:buNone/>
            </a:pPr>
            <a:r>
              <a:rPr lang="ru" sz="700" b="0" i="0" u="none" strike="noStrike" cap="none">
                <a:solidFill>
                  <a:srgbClr val="000000"/>
                </a:solidFill>
                <a:latin typeface="Times New Roman"/>
                <a:ea typeface="Times New Roman"/>
                <a:cs typeface="Times New Roman"/>
                <a:sym typeface="Times New Roman"/>
              </a:rPr>
              <a:t>  </a:t>
            </a:r>
            <a:endParaRPr sz="700" b="0" i="0" u="none" strike="noStrike" cap="none">
              <a:solidFill>
                <a:srgbClr val="000000"/>
              </a:solidFill>
              <a:latin typeface="Times New Roman"/>
              <a:ea typeface="Times New Roman"/>
              <a:cs typeface="Times New Roman"/>
              <a:sym typeface="Times New Roman"/>
            </a:endParaRPr>
          </a:p>
          <a:p>
            <a:pPr marL="0" marR="0" lvl="0" indent="0" algn="l" rtl="0">
              <a:lnSpc>
                <a:spcPct val="115000"/>
              </a:lnSpc>
              <a:spcBef>
                <a:spcPts val="0"/>
              </a:spcBef>
              <a:spcAft>
                <a:spcPts val="0"/>
              </a:spcAft>
              <a:buClr>
                <a:srgbClr val="000000"/>
              </a:buClr>
              <a:buSzPts val="1100"/>
              <a:buFont typeface="Arial"/>
              <a:buNone/>
            </a:pPr>
            <a:endParaRPr b="1">
              <a:solidFill>
                <a:srgbClr val="0070C0"/>
              </a:solidFill>
              <a:latin typeface="Times New Roman"/>
              <a:ea typeface="Times New Roman"/>
              <a:cs typeface="Times New Roman"/>
              <a:sym typeface="Times New Roman"/>
            </a:endParaRPr>
          </a:p>
          <a:p>
            <a:pPr marL="0" marR="0" lvl="0" indent="0" algn="l" rtl="0">
              <a:lnSpc>
                <a:spcPct val="115000"/>
              </a:lnSpc>
              <a:spcBef>
                <a:spcPts val="0"/>
              </a:spcBef>
              <a:spcAft>
                <a:spcPts val="0"/>
              </a:spcAft>
              <a:buClr>
                <a:srgbClr val="000000"/>
              </a:buClr>
              <a:buSzPts val="1100"/>
              <a:buFont typeface="Arial"/>
              <a:buNone/>
            </a:pPr>
            <a:endParaRPr b="1">
              <a:solidFill>
                <a:srgbClr val="0070C0"/>
              </a:solidFill>
              <a:latin typeface="Times New Roman"/>
              <a:ea typeface="Times New Roman"/>
              <a:cs typeface="Times New Roman"/>
              <a:sym typeface="Times New Roman"/>
            </a:endParaRPr>
          </a:p>
          <a:p>
            <a:pPr marL="0" marR="0" lvl="0" indent="0" algn="l" rtl="0">
              <a:lnSpc>
                <a:spcPct val="115000"/>
              </a:lnSpc>
              <a:spcBef>
                <a:spcPts val="0"/>
              </a:spcBef>
              <a:spcAft>
                <a:spcPts val="0"/>
              </a:spcAft>
              <a:buClr>
                <a:srgbClr val="000000"/>
              </a:buClr>
              <a:buSzPts val="1100"/>
              <a:buFont typeface="Arial"/>
              <a:buNone/>
            </a:pPr>
            <a:endParaRPr b="1">
              <a:solidFill>
                <a:srgbClr val="0070C0"/>
              </a:solidFill>
              <a:latin typeface="Times New Roman"/>
              <a:ea typeface="Times New Roman"/>
              <a:cs typeface="Times New Roman"/>
              <a:sym typeface="Times New Roman"/>
            </a:endParaRPr>
          </a:p>
          <a:p>
            <a:pPr marL="0" marR="0" lvl="0" indent="0" algn="l" rtl="0">
              <a:lnSpc>
                <a:spcPct val="115000"/>
              </a:lnSpc>
              <a:spcBef>
                <a:spcPts val="0"/>
              </a:spcBef>
              <a:spcAft>
                <a:spcPts val="0"/>
              </a:spcAft>
              <a:buClr>
                <a:srgbClr val="000000"/>
              </a:buClr>
              <a:buSzPts val="1100"/>
              <a:buFont typeface="Arial"/>
              <a:buNone/>
            </a:pPr>
            <a:endParaRPr b="1">
              <a:solidFill>
                <a:srgbClr val="0070C0"/>
              </a:solidFill>
              <a:latin typeface="Times New Roman"/>
              <a:ea typeface="Times New Roman"/>
              <a:cs typeface="Times New Roman"/>
              <a:sym typeface="Times New Roman"/>
            </a:endParaRPr>
          </a:p>
          <a:p>
            <a:pPr marL="0" marR="0" lvl="0" indent="0" algn="l" rtl="0">
              <a:lnSpc>
                <a:spcPct val="115000"/>
              </a:lnSpc>
              <a:spcBef>
                <a:spcPts val="0"/>
              </a:spcBef>
              <a:spcAft>
                <a:spcPts val="0"/>
              </a:spcAft>
              <a:buClr>
                <a:srgbClr val="000000"/>
              </a:buClr>
              <a:buSzPts val="1100"/>
              <a:buFont typeface="Arial"/>
              <a:buNone/>
            </a:pPr>
            <a:endParaRPr b="1">
              <a:solidFill>
                <a:srgbClr val="0070C0"/>
              </a:solidFill>
              <a:latin typeface="Times New Roman"/>
              <a:ea typeface="Times New Roman"/>
              <a:cs typeface="Times New Roman"/>
              <a:sym typeface="Times New Roman"/>
            </a:endParaRPr>
          </a:p>
          <a:p>
            <a:pPr marL="0" marR="0" lvl="0" indent="0" algn="l" rtl="0">
              <a:lnSpc>
                <a:spcPct val="115000"/>
              </a:lnSpc>
              <a:spcBef>
                <a:spcPts val="0"/>
              </a:spcBef>
              <a:spcAft>
                <a:spcPts val="0"/>
              </a:spcAft>
              <a:buClr>
                <a:srgbClr val="000000"/>
              </a:buClr>
              <a:buSzPts val="1100"/>
              <a:buFont typeface="Arial"/>
              <a:buNone/>
            </a:pPr>
            <a:endParaRPr b="1">
              <a:solidFill>
                <a:srgbClr val="0070C0"/>
              </a:solidFill>
              <a:latin typeface="Times New Roman"/>
              <a:ea typeface="Times New Roman"/>
              <a:cs typeface="Times New Roman"/>
              <a:sym typeface="Times New Roman"/>
            </a:endParaRPr>
          </a:p>
          <a:p>
            <a:pPr marL="0" marR="0" lvl="0" indent="0" algn="l" rtl="0">
              <a:lnSpc>
                <a:spcPct val="115000"/>
              </a:lnSpc>
              <a:spcBef>
                <a:spcPts val="0"/>
              </a:spcBef>
              <a:spcAft>
                <a:spcPts val="0"/>
              </a:spcAft>
              <a:buClr>
                <a:srgbClr val="000000"/>
              </a:buClr>
              <a:buSzPts val="1100"/>
              <a:buFont typeface="Arial"/>
              <a:buNone/>
            </a:pPr>
            <a:endParaRPr b="1">
              <a:solidFill>
                <a:srgbClr val="0070C0"/>
              </a:solidFill>
              <a:latin typeface="Times New Roman"/>
              <a:ea typeface="Times New Roman"/>
              <a:cs typeface="Times New Roman"/>
              <a:sym typeface="Times New Roman"/>
            </a:endParaRPr>
          </a:p>
          <a:p>
            <a:pPr marL="0" marR="0" lvl="0" indent="0" algn="l" rtl="0">
              <a:lnSpc>
                <a:spcPct val="115000"/>
              </a:lnSpc>
              <a:spcBef>
                <a:spcPts val="0"/>
              </a:spcBef>
              <a:spcAft>
                <a:spcPts val="0"/>
              </a:spcAft>
              <a:buClr>
                <a:srgbClr val="000000"/>
              </a:buClr>
              <a:buSzPts val="1100"/>
              <a:buFont typeface="Arial"/>
              <a:buNone/>
            </a:pPr>
            <a:endParaRPr b="1">
              <a:solidFill>
                <a:srgbClr val="0070C0"/>
              </a:solidFill>
              <a:latin typeface="Times New Roman"/>
              <a:ea typeface="Times New Roman"/>
              <a:cs typeface="Times New Roman"/>
              <a:sym typeface="Times New Roman"/>
            </a:endParaRPr>
          </a:p>
          <a:p>
            <a:pPr marL="0" marR="0" lvl="0" indent="0" algn="l" rtl="0">
              <a:lnSpc>
                <a:spcPct val="115000"/>
              </a:lnSpc>
              <a:spcBef>
                <a:spcPts val="0"/>
              </a:spcBef>
              <a:spcAft>
                <a:spcPts val="0"/>
              </a:spcAft>
              <a:buClr>
                <a:srgbClr val="000000"/>
              </a:buClr>
              <a:buSzPts val="1100"/>
              <a:buFont typeface="Arial"/>
              <a:buNone/>
            </a:pPr>
            <a:endParaRPr b="1">
              <a:solidFill>
                <a:srgbClr val="0070C0"/>
              </a:solidFill>
              <a:latin typeface="Times New Roman"/>
              <a:ea typeface="Times New Roman"/>
              <a:cs typeface="Times New Roman"/>
              <a:sym typeface="Times New Roman"/>
            </a:endParaRPr>
          </a:p>
          <a:p>
            <a:pPr marL="0" marR="0" lvl="0" indent="457200" algn="just" rtl="0">
              <a:lnSpc>
                <a:spcPct val="100000"/>
              </a:lnSpc>
              <a:spcBef>
                <a:spcPts val="0"/>
              </a:spcBef>
              <a:spcAft>
                <a:spcPts val="0"/>
              </a:spcAft>
              <a:buClr>
                <a:srgbClr val="000000"/>
              </a:buClr>
              <a:buSzPts val="1100"/>
              <a:buFont typeface="Arial"/>
              <a:buNone/>
            </a:pPr>
            <a:r>
              <a:rPr lang="ru" b="1">
                <a:solidFill>
                  <a:schemeClr val="lt1"/>
                </a:solidFill>
                <a:latin typeface="Times New Roman"/>
                <a:ea typeface="Times New Roman"/>
                <a:cs typeface="Times New Roman"/>
                <a:sym typeface="Times New Roman"/>
              </a:rPr>
              <a:t>ҚР «Білім туралы» Заңының 44-бабы, 9-тармағы.</a:t>
            </a:r>
            <a:endParaRPr b="1">
              <a:solidFill>
                <a:schemeClr val="lt1"/>
              </a:solidFill>
              <a:latin typeface="Times New Roman"/>
              <a:ea typeface="Times New Roman"/>
              <a:cs typeface="Times New Roman"/>
              <a:sym typeface="Times New Roman"/>
            </a:endParaRPr>
          </a:p>
          <a:p>
            <a:pPr marL="0" lvl="0" indent="0" algn="just" rtl="0">
              <a:lnSpc>
                <a:spcPct val="100000"/>
              </a:lnSpc>
              <a:spcBef>
                <a:spcPts val="0"/>
              </a:spcBef>
              <a:spcAft>
                <a:spcPts val="0"/>
              </a:spcAft>
              <a:buClr>
                <a:schemeClr val="dk1"/>
              </a:buClr>
              <a:buSzPts val="1100"/>
              <a:buFont typeface="Arial"/>
              <a:buNone/>
            </a:pPr>
            <a:r>
              <a:rPr lang="ru">
                <a:solidFill>
                  <a:schemeClr val="lt1"/>
                </a:solidFill>
                <a:latin typeface="Times New Roman"/>
                <a:ea typeface="Times New Roman"/>
                <a:cs typeface="Times New Roman"/>
                <a:sym typeface="Times New Roman"/>
              </a:rPr>
              <a:t>«Білім беру ұйымдарында алқалы басқару органдары құрылады. Білім беру ұйымын алқалы басқарудың нысандары, оларды сайлау тәртібімен қоса, жұмысты ұйымдастырудың үлгілік ережелерін білім беру саласындағы уәкілетті орган бекітетін білім беру ұйымының кеңесі (ғылыми кеңес), қамқоршылық кеңес, педагогтік, әдістемелік (оқу-әдістемелік, ғылыми әдістемелік), кеңестер және басқа да нысандар бола алады.»</a:t>
            </a:r>
            <a:endParaRPr>
              <a:solidFill>
                <a:schemeClr val="lt1"/>
              </a:solidFill>
              <a:latin typeface="Times New Roman"/>
              <a:ea typeface="Times New Roman"/>
              <a:cs typeface="Times New Roman"/>
              <a:sym typeface="Times New Roman"/>
            </a:endParaRPr>
          </a:p>
          <a:p>
            <a:pPr marL="0" lvl="0" indent="0" algn="just" rtl="0">
              <a:lnSpc>
                <a:spcPct val="100000"/>
              </a:lnSpc>
              <a:spcBef>
                <a:spcPts val="0"/>
              </a:spcBef>
              <a:spcAft>
                <a:spcPts val="0"/>
              </a:spcAft>
              <a:buClr>
                <a:schemeClr val="dk1"/>
              </a:buClr>
              <a:buSzPts val="1100"/>
              <a:buFont typeface="Arial"/>
              <a:buNone/>
            </a:pPr>
            <a:endParaRPr>
              <a:solidFill>
                <a:schemeClr val="lt1"/>
              </a:solidFill>
              <a:latin typeface="Times New Roman"/>
              <a:ea typeface="Times New Roman"/>
              <a:cs typeface="Times New Roman"/>
              <a:sym typeface="Times New Roman"/>
            </a:endParaRPr>
          </a:p>
          <a:p>
            <a:pPr marL="0" marR="0" lvl="0" indent="0" algn="just" rtl="0">
              <a:lnSpc>
                <a:spcPct val="115000"/>
              </a:lnSpc>
              <a:spcBef>
                <a:spcPts val="0"/>
              </a:spcBef>
              <a:spcAft>
                <a:spcPts val="0"/>
              </a:spcAft>
              <a:buClr>
                <a:srgbClr val="000000"/>
              </a:buClr>
              <a:buSzPts val="1100"/>
              <a:buFont typeface="Arial"/>
              <a:buNone/>
            </a:pPr>
            <a:endParaRPr>
              <a:latin typeface="Times New Roman"/>
              <a:ea typeface="Times New Roman"/>
              <a:cs typeface="Times New Roman"/>
              <a:sym typeface="Times New Roman"/>
            </a:endParaRPr>
          </a:p>
        </p:txBody>
      </p:sp>
      <p:sp>
        <p:nvSpPr>
          <p:cNvPr id="77" name="Google Shape;77;p16"/>
          <p:cNvSpPr txBox="1">
            <a:spLocks noGrp="1"/>
          </p:cNvSpPr>
          <p:nvPr>
            <p:ph type="title"/>
          </p:nvPr>
        </p:nvSpPr>
        <p:spPr>
          <a:xfrm>
            <a:off x="1289175" y="103475"/>
            <a:ext cx="5680800" cy="912000"/>
          </a:xfrm>
          <a:prstGeom prst="rect">
            <a:avLst/>
          </a:prstGeom>
          <a:noFill/>
          <a:ln>
            <a:noFill/>
          </a:ln>
        </p:spPr>
        <p:txBody>
          <a:bodyPr spcFirstLastPara="1" wrap="square" lIns="68575" tIns="34275" rIns="68575" bIns="34275" anchor="ctr" anchorCtr="0">
            <a:noAutofit/>
          </a:bodyPr>
          <a:lstStyle/>
          <a:p>
            <a:pPr marL="0" lvl="0" indent="0" algn="ctr" rtl="0">
              <a:lnSpc>
                <a:spcPct val="100000"/>
              </a:lnSpc>
              <a:spcBef>
                <a:spcPts val="0"/>
              </a:spcBef>
              <a:spcAft>
                <a:spcPts val="0"/>
              </a:spcAft>
              <a:buClr>
                <a:schemeClr val="dk1"/>
              </a:buClr>
              <a:buSzPts val="1100"/>
              <a:buFont typeface="Arial"/>
              <a:buNone/>
            </a:pPr>
            <a:r>
              <a:rPr lang="ru" sz="1500" b="1">
                <a:solidFill>
                  <a:schemeClr val="lt1"/>
                </a:solidFill>
                <a:latin typeface="Times New Roman"/>
                <a:ea typeface="Times New Roman"/>
                <a:cs typeface="Times New Roman"/>
                <a:sym typeface="Times New Roman"/>
              </a:rPr>
              <a:t>Мектепке дейінгі ұйымның Қамқоршылық кеңесінің қызметін реттейтін нормативтік құқықтық құжаттар</a:t>
            </a:r>
            <a:endParaRPr sz="1500" b="1">
              <a:solidFill>
                <a:schemeClr val="lt1"/>
              </a:solidFill>
              <a:latin typeface="Times New Roman"/>
              <a:ea typeface="Times New Roman"/>
              <a:cs typeface="Times New Roman"/>
              <a:sym typeface="Times New Roman"/>
            </a:endParaRPr>
          </a:p>
        </p:txBody>
      </p:sp>
      <p:sp>
        <p:nvSpPr>
          <p:cNvPr id="78" name="Google Shape;78;p16"/>
          <p:cNvSpPr txBox="1">
            <a:spLocks noGrp="1"/>
          </p:cNvSpPr>
          <p:nvPr>
            <p:ph type="body" idx="1"/>
          </p:nvPr>
        </p:nvSpPr>
        <p:spPr>
          <a:xfrm>
            <a:off x="270000" y="1079850"/>
            <a:ext cx="5680800" cy="1434600"/>
          </a:xfrm>
          <a:prstGeom prst="rect">
            <a:avLst/>
          </a:prstGeom>
          <a:noFill/>
          <a:ln>
            <a:noFill/>
          </a:ln>
        </p:spPr>
        <p:txBody>
          <a:bodyPr spcFirstLastPara="1" wrap="square" lIns="68575" tIns="34275" rIns="68575" bIns="34275" anchor="t" anchorCtr="0">
            <a:noAutofit/>
          </a:bodyPr>
          <a:lstStyle/>
          <a:p>
            <a:pPr marL="0" lvl="0" indent="457200" algn="just" rtl="0">
              <a:lnSpc>
                <a:spcPct val="100000"/>
              </a:lnSpc>
              <a:spcBef>
                <a:spcPts val="0"/>
              </a:spcBef>
              <a:spcAft>
                <a:spcPts val="0"/>
              </a:spcAft>
              <a:buNone/>
            </a:pPr>
            <a:r>
              <a:rPr lang="ru" sz="1400">
                <a:solidFill>
                  <a:schemeClr val="lt1"/>
                </a:solidFill>
                <a:latin typeface="Times New Roman"/>
                <a:ea typeface="Times New Roman"/>
                <a:cs typeface="Times New Roman"/>
                <a:sym typeface="Times New Roman"/>
              </a:rPr>
              <a:t>«Білім беру ұйымдарында қамқоршылық кеңестің жұмысын ұйымдастыру және оны сайлау тәртібінің үлгілік қағидаларын бекіту туралы» Қазақстан Республикасы Білім және ғылым министрінің 2017 жылғы 27 шілдедегі № 355-бұйрығына өзгерістер мен толықтырулар енгізу туралы Қазақстан Республикасы Оқу-ағарту министрінің м.а. 2023 жылғы 1 наурыздағы № 56-бұйрығы.</a:t>
            </a:r>
            <a:endParaRPr sz="1400">
              <a:solidFill>
                <a:schemeClr val="lt1"/>
              </a:solidFill>
              <a:highlight>
                <a:srgbClr val="8C64AE"/>
              </a:highlight>
              <a:latin typeface="Times New Roman"/>
              <a:ea typeface="Times New Roman"/>
              <a:cs typeface="Times New Roman"/>
              <a:sym typeface="Times New Roman"/>
            </a:endParaRPr>
          </a:p>
          <a:p>
            <a:pPr marL="0" lvl="0" indent="0" algn="just" rtl="0">
              <a:lnSpc>
                <a:spcPct val="100000"/>
              </a:lnSpc>
              <a:spcBef>
                <a:spcPts val="0"/>
              </a:spcBef>
              <a:spcAft>
                <a:spcPts val="0"/>
              </a:spcAft>
              <a:buNone/>
            </a:pPr>
            <a:endParaRPr sz="1200">
              <a:solidFill>
                <a:schemeClr val="lt1"/>
              </a:solidFill>
              <a:highlight>
                <a:srgbClr val="8C64AE"/>
              </a:highlight>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800"/>
                                        <p:tgtEl>
                                          <p:spTgt spid="78"/>
                                        </p:tgtEl>
                                      </p:cBhvr>
                                    </p:animEffect>
                                  </p:childTnLst>
                                </p:cTn>
                              </p:par>
                              <p:par>
                                <p:cTn id="8" presetID="10" presetClass="entr" presetSubtype="0" fill="hold" nodeType="withEffect">
                                  <p:stCondLst>
                                    <p:cond delay="0"/>
                                  </p:stCondLst>
                                  <p:childTnLst>
                                    <p:set>
                                      <p:cBhvr>
                                        <p:cTn id="9" dur="1" fill="hold">
                                          <p:stCondLst>
                                            <p:cond delay="0"/>
                                          </p:stCondLst>
                                        </p:cTn>
                                        <p:tgtEl>
                                          <p:spTgt spid="77"/>
                                        </p:tgtEl>
                                        <p:attrNameLst>
                                          <p:attrName>style.visibility</p:attrName>
                                        </p:attrNameLst>
                                      </p:cBhvr>
                                      <p:to>
                                        <p:strVal val="visible"/>
                                      </p:to>
                                    </p:set>
                                    <p:animEffect transition="in" filter="fade">
                                      <p:cBhvr>
                                        <p:cTn id="10" dur="8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3"/>
        <p:cNvGrpSpPr/>
        <p:nvPr/>
      </p:nvGrpSpPr>
      <p:grpSpPr>
        <a:xfrm>
          <a:off x="0" y="0"/>
          <a:ext cx="0" cy="0"/>
          <a:chOff x="0" y="0"/>
          <a:chExt cx="0" cy="0"/>
        </a:xfrm>
      </p:grpSpPr>
      <p:pic>
        <p:nvPicPr>
          <p:cNvPr id="84" name="Google Shape;84;p17"/>
          <p:cNvPicPr preferRelativeResize="0"/>
          <p:nvPr/>
        </p:nvPicPr>
        <p:blipFill rotWithShape="1">
          <a:blip r:embed="rId3">
            <a:alphaModFix/>
          </a:blip>
          <a:srcRect t="7417" b="7425"/>
          <a:stretch/>
        </p:blipFill>
        <p:spPr>
          <a:xfrm>
            <a:off x="0" y="0"/>
            <a:ext cx="9144003" cy="5174726"/>
          </a:xfrm>
          <a:prstGeom prst="rect">
            <a:avLst/>
          </a:prstGeom>
          <a:noFill/>
          <a:ln>
            <a:noFill/>
          </a:ln>
        </p:spPr>
      </p:pic>
      <p:sp>
        <p:nvSpPr>
          <p:cNvPr id="85" name="Google Shape;85;p17"/>
          <p:cNvSpPr/>
          <p:nvPr/>
        </p:nvSpPr>
        <p:spPr>
          <a:xfrm>
            <a:off x="0" y="0"/>
            <a:ext cx="9144000" cy="5174700"/>
          </a:xfrm>
          <a:prstGeom prst="rect">
            <a:avLst/>
          </a:prstGeom>
          <a:solidFill>
            <a:srgbClr val="5C347E">
              <a:alpha val="88610"/>
            </a:srgbClr>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Clr>
                <a:srgbClr val="000000"/>
              </a:buClr>
              <a:buSzPts val="1100"/>
              <a:buFont typeface="Arial"/>
              <a:buNone/>
            </a:pPr>
            <a:r>
              <a:rPr lang="ru" sz="700">
                <a:solidFill>
                  <a:srgbClr val="000000"/>
                </a:solidFill>
                <a:latin typeface="Times New Roman"/>
                <a:ea typeface="Times New Roman"/>
                <a:cs typeface="Times New Roman"/>
                <a:sym typeface="Times New Roman"/>
              </a:rPr>
              <a:t>  </a:t>
            </a:r>
            <a:endParaRPr/>
          </a:p>
        </p:txBody>
      </p:sp>
      <p:sp>
        <p:nvSpPr>
          <p:cNvPr id="86" name="Google Shape;86;p17"/>
          <p:cNvSpPr/>
          <p:nvPr/>
        </p:nvSpPr>
        <p:spPr>
          <a:xfrm>
            <a:off x="482400" y="1862125"/>
            <a:ext cx="8179200" cy="1827000"/>
          </a:xfrm>
          <a:prstGeom prst="roundRect">
            <a:avLst>
              <a:gd name="adj" fmla="val 10082"/>
            </a:avLst>
          </a:prstGeom>
          <a:solidFill>
            <a:schemeClr val="lt1"/>
          </a:solidFill>
          <a:ln>
            <a:noFill/>
          </a:ln>
          <a:effectLst>
            <a:outerShdw blurRad="85725" dist="142875" dir="2400000" algn="bl" rotWithShape="0">
              <a:srgbClr val="2E2642">
                <a:alpha val="28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7" name="Google Shape;87;p17"/>
          <p:cNvSpPr txBox="1">
            <a:spLocks noGrp="1"/>
          </p:cNvSpPr>
          <p:nvPr>
            <p:ph type="title"/>
          </p:nvPr>
        </p:nvSpPr>
        <p:spPr>
          <a:xfrm>
            <a:off x="1693175" y="814963"/>
            <a:ext cx="5400300" cy="496800"/>
          </a:xfrm>
          <a:prstGeom prst="rect">
            <a:avLst/>
          </a:prstGeom>
        </p:spPr>
        <p:txBody>
          <a:bodyPr spcFirstLastPara="1" wrap="square" lIns="91425" tIns="91425" rIns="91425" bIns="91425" anchor="ctr" anchorCtr="0">
            <a:noAutofit/>
          </a:bodyPr>
          <a:lstStyle/>
          <a:p>
            <a:pPr marL="0" lvl="0" indent="0" algn="ctr" rtl="0">
              <a:lnSpc>
                <a:spcPct val="70000"/>
              </a:lnSpc>
              <a:spcBef>
                <a:spcPts val="0"/>
              </a:spcBef>
              <a:spcAft>
                <a:spcPts val="1200"/>
              </a:spcAft>
              <a:buClr>
                <a:schemeClr val="dk1"/>
              </a:buClr>
              <a:buSzPts val="1100"/>
              <a:buFont typeface="Arial"/>
              <a:buNone/>
            </a:pPr>
            <a:r>
              <a:rPr lang="ru" sz="2100" b="1">
                <a:solidFill>
                  <a:srgbClr val="FFFFFF"/>
                </a:solidFill>
                <a:latin typeface="Times New Roman"/>
                <a:ea typeface="Times New Roman"/>
                <a:cs typeface="Times New Roman"/>
                <a:sym typeface="Times New Roman"/>
              </a:rPr>
              <a:t>Қамқоршылық кеңес:</a:t>
            </a:r>
            <a:endParaRPr sz="2100" b="1">
              <a:solidFill>
                <a:schemeClr val="lt1"/>
              </a:solidFill>
              <a:latin typeface="Times New Roman"/>
              <a:ea typeface="Times New Roman"/>
              <a:cs typeface="Times New Roman"/>
              <a:sym typeface="Times New Roman"/>
            </a:endParaRPr>
          </a:p>
        </p:txBody>
      </p:sp>
      <p:sp>
        <p:nvSpPr>
          <p:cNvPr id="88" name="Google Shape;88;p17"/>
          <p:cNvSpPr txBox="1"/>
          <p:nvPr/>
        </p:nvSpPr>
        <p:spPr>
          <a:xfrm>
            <a:off x="515250" y="2032075"/>
            <a:ext cx="8113500" cy="2025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ru">
                <a:solidFill>
                  <a:schemeClr val="dk1"/>
                </a:solidFill>
                <a:highlight>
                  <a:schemeClr val="lt1"/>
                </a:highlight>
                <a:latin typeface="Times New Roman"/>
                <a:ea typeface="Times New Roman"/>
                <a:cs typeface="Times New Roman"/>
                <a:sym typeface="Times New Roman"/>
              </a:rPr>
              <a:t>- білім беру ұйымының әкімшілігі;</a:t>
            </a:r>
            <a:endParaRPr>
              <a:solidFill>
                <a:schemeClr val="dk1"/>
              </a:solidFill>
              <a:highlight>
                <a:schemeClr val="lt1"/>
              </a:highlight>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dk1"/>
              </a:buClr>
              <a:buSzPts val="1100"/>
              <a:buFont typeface="Arial"/>
              <a:buNone/>
            </a:pPr>
            <a:r>
              <a:rPr lang="ru">
                <a:solidFill>
                  <a:schemeClr val="dk1"/>
                </a:solidFill>
                <a:highlight>
                  <a:schemeClr val="lt1"/>
                </a:highlight>
                <a:latin typeface="Times New Roman"/>
                <a:ea typeface="Times New Roman"/>
                <a:cs typeface="Times New Roman"/>
                <a:sym typeface="Times New Roman"/>
              </a:rPr>
              <a:t>- ата-аналар комитеті;</a:t>
            </a:r>
            <a:endParaRPr>
              <a:solidFill>
                <a:schemeClr val="dk1"/>
              </a:solidFill>
              <a:highlight>
                <a:schemeClr val="lt1"/>
              </a:highlight>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dk1"/>
              </a:buClr>
              <a:buSzPts val="1100"/>
              <a:buFont typeface="Arial"/>
              <a:buNone/>
            </a:pPr>
            <a:r>
              <a:rPr lang="ru">
                <a:solidFill>
                  <a:schemeClr val="dk1"/>
                </a:solidFill>
                <a:highlight>
                  <a:schemeClr val="lt1"/>
                </a:highlight>
                <a:latin typeface="Times New Roman"/>
                <a:ea typeface="Times New Roman"/>
                <a:cs typeface="Times New Roman"/>
                <a:sym typeface="Times New Roman"/>
              </a:rPr>
              <a:t>- жергілікті атқарушы органдар;</a:t>
            </a:r>
            <a:endParaRPr>
              <a:solidFill>
                <a:schemeClr val="dk1"/>
              </a:solidFill>
              <a:highlight>
                <a:schemeClr val="lt1"/>
              </a:highlight>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dk1"/>
              </a:buClr>
              <a:buSzPts val="1100"/>
              <a:buFont typeface="Arial"/>
              <a:buNone/>
            </a:pPr>
            <a:r>
              <a:rPr lang="ru">
                <a:solidFill>
                  <a:schemeClr val="dk1"/>
                </a:solidFill>
                <a:highlight>
                  <a:schemeClr val="lt1"/>
                </a:highlight>
                <a:latin typeface="Times New Roman"/>
                <a:ea typeface="Times New Roman"/>
                <a:cs typeface="Times New Roman"/>
                <a:sym typeface="Times New Roman"/>
              </a:rPr>
              <a:t>- мүдделі мемлекеттік органдар;</a:t>
            </a:r>
            <a:endParaRPr>
              <a:solidFill>
                <a:schemeClr val="dk1"/>
              </a:solidFill>
              <a:highlight>
                <a:schemeClr val="lt1"/>
              </a:highlight>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dk1"/>
              </a:buClr>
              <a:buSzPts val="1100"/>
              <a:buFont typeface="Arial"/>
              <a:buNone/>
            </a:pPr>
            <a:r>
              <a:rPr lang="ru">
                <a:solidFill>
                  <a:schemeClr val="dk1"/>
                </a:solidFill>
                <a:highlight>
                  <a:schemeClr val="lt1"/>
                </a:highlight>
                <a:latin typeface="Times New Roman"/>
                <a:ea typeface="Times New Roman"/>
                <a:cs typeface="Times New Roman"/>
                <a:sym typeface="Times New Roman"/>
              </a:rPr>
              <a:t>- өзге де жеке және/немесе заңды тұлғалармен</a:t>
            </a:r>
            <a:r>
              <a:rPr lang="ru" b="1">
                <a:solidFill>
                  <a:schemeClr val="dk1"/>
                </a:solidFill>
                <a:highlight>
                  <a:schemeClr val="lt1"/>
                </a:highlight>
                <a:latin typeface="Times New Roman"/>
                <a:ea typeface="Times New Roman"/>
                <a:cs typeface="Times New Roman"/>
                <a:sym typeface="Times New Roman"/>
              </a:rPr>
              <a:t> өзара әрекеттеседі.</a:t>
            </a:r>
            <a:endParaRPr b="1">
              <a:solidFill>
                <a:schemeClr val="dk1"/>
              </a:solidFill>
              <a:highlight>
                <a:schemeClr val="lt1"/>
              </a:highlight>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dk1"/>
              </a:buClr>
              <a:buSzPts val="1100"/>
              <a:buFont typeface="Arial"/>
              <a:buNone/>
            </a:pPr>
            <a:endParaRPr b="1">
              <a:solidFill>
                <a:schemeClr val="dk1"/>
              </a:solidFill>
              <a:highlight>
                <a:schemeClr val="lt1"/>
              </a:highlight>
              <a:latin typeface="Times New Roman"/>
              <a:ea typeface="Times New Roman"/>
              <a:cs typeface="Times New Roman"/>
              <a:sym typeface="Times New Roman"/>
            </a:endParaRPr>
          </a:p>
          <a:p>
            <a:pPr marL="0" lvl="0" indent="0" algn="just" rtl="0">
              <a:spcBef>
                <a:spcPts val="1200"/>
              </a:spcBef>
              <a:spcAft>
                <a:spcPts val="0"/>
              </a:spcAft>
              <a:buClr>
                <a:schemeClr val="dk1"/>
              </a:buClr>
              <a:buSzPts val="1100"/>
              <a:buFont typeface="Arial"/>
              <a:buNone/>
            </a:pPr>
            <a:endParaRPr sz="1300" b="1">
              <a:solidFill>
                <a:srgbClr val="36324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fade">
                                      <p:cBhvr>
                                        <p:cTn id="7" dur="10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3"/>
        <p:cNvGrpSpPr/>
        <p:nvPr/>
      </p:nvGrpSpPr>
      <p:grpSpPr>
        <a:xfrm>
          <a:off x="0" y="0"/>
          <a:ext cx="0" cy="0"/>
          <a:chOff x="0" y="0"/>
          <a:chExt cx="0" cy="0"/>
        </a:xfrm>
      </p:grpSpPr>
      <p:pic>
        <p:nvPicPr>
          <p:cNvPr id="94" name="Google Shape;94;p18"/>
          <p:cNvPicPr preferRelativeResize="0"/>
          <p:nvPr/>
        </p:nvPicPr>
        <p:blipFill rotWithShape="1">
          <a:blip r:embed="rId3">
            <a:alphaModFix/>
          </a:blip>
          <a:srcRect t="7417" b="7425"/>
          <a:stretch/>
        </p:blipFill>
        <p:spPr>
          <a:xfrm>
            <a:off x="0" y="0"/>
            <a:ext cx="9144003" cy="5174726"/>
          </a:xfrm>
          <a:prstGeom prst="rect">
            <a:avLst/>
          </a:prstGeom>
          <a:noFill/>
          <a:ln>
            <a:noFill/>
          </a:ln>
        </p:spPr>
      </p:pic>
      <p:sp>
        <p:nvSpPr>
          <p:cNvPr id="95" name="Google Shape;95;p18"/>
          <p:cNvSpPr/>
          <p:nvPr/>
        </p:nvSpPr>
        <p:spPr>
          <a:xfrm>
            <a:off x="0" y="0"/>
            <a:ext cx="9144000" cy="5174700"/>
          </a:xfrm>
          <a:prstGeom prst="rect">
            <a:avLst/>
          </a:prstGeom>
          <a:solidFill>
            <a:srgbClr val="5C347E">
              <a:alpha val="88610"/>
            </a:srgbClr>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Clr>
                <a:srgbClr val="000000"/>
              </a:buClr>
              <a:buSzPts val="1100"/>
              <a:buFont typeface="Arial"/>
              <a:buNone/>
            </a:pPr>
            <a:r>
              <a:rPr lang="ru" sz="700">
                <a:solidFill>
                  <a:srgbClr val="000000"/>
                </a:solidFill>
                <a:latin typeface="Times New Roman"/>
                <a:ea typeface="Times New Roman"/>
                <a:cs typeface="Times New Roman"/>
                <a:sym typeface="Times New Roman"/>
              </a:rPr>
              <a:t>  </a:t>
            </a:r>
            <a:endParaRPr/>
          </a:p>
        </p:txBody>
      </p:sp>
      <p:sp>
        <p:nvSpPr>
          <p:cNvPr id="96" name="Google Shape;96;p18"/>
          <p:cNvSpPr/>
          <p:nvPr/>
        </p:nvSpPr>
        <p:spPr>
          <a:xfrm>
            <a:off x="482400" y="1461675"/>
            <a:ext cx="8179200" cy="1680300"/>
          </a:xfrm>
          <a:prstGeom prst="roundRect">
            <a:avLst>
              <a:gd name="adj" fmla="val 10082"/>
            </a:avLst>
          </a:prstGeom>
          <a:solidFill>
            <a:schemeClr val="lt1"/>
          </a:solidFill>
          <a:ln w="9525" cap="flat" cmpd="sng">
            <a:solidFill>
              <a:schemeClr val="dk1"/>
            </a:solidFill>
            <a:prstDash val="solid"/>
            <a:round/>
            <a:headEnd type="none" w="sm" len="sm"/>
            <a:tailEnd type="none" w="sm" len="sm"/>
          </a:ln>
          <a:effectLst>
            <a:outerShdw blurRad="85725" dist="142875" dir="2400000" algn="bl" rotWithShape="0">
              <a:srgbClr val="2E2642">
                <a:alpha val="28000"/>
              </a:srgbClr>
            </a:outerShdw>
          </a:effectLst>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endParaRPr sz="1200">
              <a:solidFill>
                <a:schemeClr val="dk1"/>
              </a:solidFill>
              <a:highlight>
                <a:srgbClr val="FFFFFF"/>
              </a:highlight>
              <a:latin typeface="Times New Roman"/>
              <a:ea typeface="Times New Roman"/>
              <a:cs typeface="Times New Roman"/>
              <a:sym typeface="Times New Roman"/>
            </a:endParaRPr>
          </a:p>
          <a:p>
            <a:pPr marL="0" lvl="0" indent="0" algn="l" rtl="0">
              <a:lnSpc>
                <a:spcPct val="150000"/>
              </a:lnSpc>
              <a:spcBef>
                <a:spcPts val="0"/>
              </a:spcBef>
              <a:spcAft>
                <a:spcPts val="0"/>
              </a:spcAft>
              <a:buNone/>
            </a:pPr>
            <a:endParaRPr sz="1200">
              <a:solidFill>
                <a:schemeClr val="dk1"/>
              </a:solidFill>
              <a:highlight>
                <a:srgbClr val="FFFFFF"/>
              </a:highlight>
              <a:latin typeface="Times New Roman"/>
              <a:ea typeface="Times New Roman"/>
              <a:cs typeface="Times New Roman"/>
              <a:sym typeface="Times New Roman"/>
            </a:endParaRPr>
          </a:p>
          <a:p>
            <a:pPr marL="0" lvl="0" indent="0" algn="l" rtl="0">
              <a:lnSpc>
                <a:spcPct val="150000"/>
              </a:lnSpc>
              <a:spcBef>
                <a:spcPts val="0"/>
              </a:spcBef>
              <a:spcAft>
                <a:spcPts val="0"/>
              </a:spcAft>
              <a:buNone/>
            </a:pPr>
            <a:r>
              <a:rPr lang="ru" sz="1200">
                <a:solidFill>
                  <a:schemeClr val="dk1"/>
                </a:solidFill>
                <a:highlight>
                  <a:srgbClr val="FFFFFF"/>
                </a:highlight>
                <a:latin typeface="Times New Roman"/>
                <a:ea typeface="Times New Roman"/>
                <a:cs typeface="Times New Roman"/>
                <a:sym typeface="Times New Roman"/>
              </a:rPr>
              <a:t>            1) тәуелсіздік;</a:t>
            </a:r>
            <a:endParaRPr sz="1200">
              <a:solidFill>
                <a:schemeClr val="dk1"/>
              </a:solidFill>
              <a:highlight>
                <a:srgbClr val="FFFFFF"/>
              </a:highlight>
              <a:latin typeface="Times New Roman"/>
              <a:ea typeface="Times New Roman"/>
              <a:cs typeface="Times New Roman"/>
              <a:sym typeface="Times New Roman"/>
            </a:endParaRPr>
          </a:p>
          <a:p>
            <a:pPr marL="457200" lvl="0" indent="0" algn="l" rtl="0">
              <a:lnSpc>
                <a:spcPct val="150000"/>
              </a:lnSpc>
              <a:spcBef>
                <a:spcPts val="0"/>
              </a:spcBef>
              <a:spcAft>
                <a:spcPts val="0"/>
              </a:spcAft>
              <a:buNone/>
            </a:pPr>
            <a:r>
              <a:rPr lang="ru" sz="1200">
                <a:solidFill>
                  <a:schemeClr val="dk1"/>
                </a:solidFill>
                <a:highlight>
                  <a:srgbClr val="FFFFFF"/>
                </a:highlight>
                <a:latin typeface="Times New Roman"/>
                <a:ea typeface="Times New Roman"/>
                <a:cs typeface="Times New Roman"/>
                <a:sym typeface="Times New Roman"/>
              </a:rPr>
              <a:t>2) оның мүшелерінің өтеусіз негіздегі қызметі;</a:t>
            </a:r>
            <a:endParaRPr sz="1200">
              <a:solidFill>
                <a:schemeClr val="dk1"/>
              </a:solidFill>
              <a:highlight>
                <a:srgbClr val="FFFFFF"/>
              </a:highlight>
              <a:latin typeface="Times New Roman"/>
              <a:ea typeface="Times New Roman"/>
              <a:cs typeface="Times New Roman"/>
              <a:sym typeface="Times New Roman"/>
            </a:endParaRPr>
          </a:p>
          <a:p>
            <a:pPr marL="457200" lvl="0" indent="0" algn="l" rtl="0">
              <a:lnSpc>
                <a:spcPct val="150000"/>
              </a:lnSpc>
              <a:spcBef>
                <a:spcPts val="0"/>
              </a:spcBef>
              <a:spcAft>
                <a:spcPts val="0"/>
              </a:spcAft>
              <a:buNone/>
            </a:pPr>
            <a:r>
              <a:rPr lang="ru" sz="1200">
                <a:solidFill>
                  <a:schemeClr val="dk1"/>
                </a:solidFill>
                <a:highlight>
                  <a:srgbClr val="FFFFFF"/>
                </a:highlight>
                <a:latin typeface="Times New Roman"/>
                <a:ea typeface="Times New Roman"/>
                <a:cs typeface="Times New Roman"/>
                <a:sym typeface="Times New Roman"/>
              </a:rPr>
              <a:t>3) еріктілік;</a:t>
            </a:r>
            <a:endParaRPr sz="1200">
              <a:solidFill>
                <a:schemeClr val="dk1"/>
              </a:solidFill>
              <a:highlight>
                <a:srgbClr val="FFFFFF"/>
              </a:highlight>
              <a:latin typeface="Times New Roman"/>
              <a:ea typeface="Times New Roman"/>
              <a:cs typeface="Times New Roman"/>
              <a:sym typeface="Times New Roman"/>
            </a:endParaRPr>
          </a:p>
          <a:p>
            <a:pPr marL="457200" lvl="0" indent="0" algn="l" rtl="0">
              <a:lnSpc>
                <a:spcPct val="150000"/>
              </a:lnSpc>
              <a:spcBef>
                <a:spcPts val="0"/>
              </a:spcBef>
              <a:spcAft>
                <a:spcPts val="0"/>
              </a:spcAft>
              <a:buNone/>
            </a:pPr>
            <a:r>
              <a:rPr lang="ru" sz="1200">
                <a:solidFill>
                  <a:schemeClr val="dk1"/>
                </a:solidFill>
                <a:highlight>
                  <a:srgbClr val="FFFFFF"/>
                </a:highlight>
                <a:latin typeface="Times New Roman"/>
                <a:ea typeface="Times New Roman"/>
                <a:cs typeface="Times New Roman"/>
                <a:sym typeface="Times New Roman"/>
              </a:rPr>
              <a:t>4) ашықтық;</a:t>
            </a:r>
            <a:endParaRPr sz="1200">
              <a:solidFill>
                <a:schemeClr val="dk1"/>
              </a:solidFill>
              <a:highlight>
                <a:srgbClr val="FFFFFF"/>
              </a:highlight>
              <a:latin typeface="Times New Roman"/>
              <a:ea typeface="Times New Roman"/>
              <a:cs typeface="Times New Roman"/>
              <a:sym typeface="Times New Roman"/>
            </a:endParaRPr>
          </a:p>
          <a:p>
            <a:pPr marL="457200" lvl="0" indent="0" algn="l" rtl="0">
              <a:lnSpc>
                <a:spcPct val="150000"/>
              </a:lnSpc>
              <a:spcBef>
                <a:spcPts val="0"/>
              </a:spcBef>
              <a:spcAft>
                <a:spcPts val="0"/>
              </a:spcAft>
              <a:buNone/>
            </a:pPr>
            <a:r>
              <a:rPr lang="ru" sz="1200">
                <a:solidFill>
                  <a:schemeClr val="dk1"/>
                </a:solidFill>
                <a:highlight>
                  <a:srgbClr val="FFFFFF"/>
                </a:highlight>
                <a:latin typeface="Times New Roman"/>
                <a:ea typeface="Times New Roman"/>
                <a:cs typeface="Times New Roman"/>
                <a:sym typeface="Times New Roman"/>
              </a:rPr>
              <a:t>5) жариялылық пен шынайылық.</a:t>
            </a:r>
            <a:endParaRPr sz="1200">
              <a:solidFill>
                <a:schemeClr val="dk1"/>
              </a:solidFill>
              <a:highlight>
                <a:srgbClr val="FFFFFF"/>
              </a:highlight>
              <a:latin typeface="Times New Roman"/>
              <a:ea typeface="Times New Roman"/>
              <a:cs typeface="Times New Roman"/>
              <a:sym typeface="Times New Roman"/>
            </a:endParaRPr>
          </a:p>
          <a:p>
            <a:pPr marL="0" lvl="0" indent="0" algn="l" rtl="0">
              <a:lnSpc>
                <a:spcPct val="150000"/>
              </a:lnSpc>
              <a:spcBef>
                <a:spcPts val="600"/>
              </a:spcBef>
              <a:spcAft>
                <a:spcPts val="600"/>
              </a:spcAft>
              <a:buNone/>
            </a:pPr>
            <a:endParaRPr>
              <a:solidFill>
                <a:schemeClr val="dk1"/>
              </a:solidFill>
              <a:highlight>
                <a:srgbClr val="F4F5F6"/>
              </a:highlight>
              <a:latin typeface="Times New Roman"/>
              <a:ea typeface="Times New Roman"/>
              <a:cs typeface="Times New Roman"/>
              <a:sym typeface="Times New Roman"/>
            </a:endParaRPr>
          </a:p>
        </p:txBody>
      </p:sp>
      <p:sp>
        <p:nvSpPr>
          <p:cNvPr id="97" name="Google Shape;97;p18"/>
          <p:cNvSpPr txBox="1">
            <a:spLocks noGrp="1"/>
          </p:cNvSpPr>
          <p:nvPr>
            <p:ph type="title"/>
          </p:nvPr>
        </p:nvSpPr>
        <p:spPr>
          <a:xfrm>
            <a:off x="1642250" y="596088"/>
            <a:ext cx="5400300" cy="496800"/>
          </a:xfrm>
          <a:prstGeom prst="rect">
            <a:avLst/>
          </a:prstGeom>
        </p:spPr>
        <p:txBody>
          <a:bodyPr spcFirstLastPara="1" wrap="square" lIns="91425" tIns="91425" rIns="91425" bIns="91425" anchor="ctr" anchorCtr="0">
            <a:noAutofit/>
          </a:bodyPr>
          <a:lstStyle/>
          <a:p>
            <a:pPr marL="0" lvl="0" indent="0" algn="ctr" rtl="0">
              <a:lnSpc>
                <a:spcPct val="70000"/>
              </a:lnSpc>
              <a:spcBef>
                <a:spcPts val="0"/>
              </a:spcBef>
              <a:spcAft>
                <a:spcPts val="1200"/>
              </a:spcAft>
              <a:buClr>
                <a:schemeClr val="dk1"/>
              </a:buClr>
              <a:buSzPts val="1100"/>
              <a:buFont typeface="Arial"/>
              <a:buNone/>
            </a:pPr>
            <a:r>
              <a:rPr lang="ru" sz="2100" b="1">
                <a:solidFill>
                  <a:srgbClr val="FFFFFF"/>
                </a:solidFill>
                <a:latin typeface="Times New Roman"/>
                <a:ea typeface="Times New Roman"/>
                <a:cs typeface="Times New Roman"/>
                <a:sym typeface="Times New Roman"/>
              </a:rPr>
              <a:t>Қамқоршылық кеңестің қағидаттары:</a:t>
            </a:r>
            <a:endParaRPr sz="2100" b="1">
              <a:solidFill>
                <a:schemeClr val="lt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2"/>
        <p:cNvGrpSpPr/>
        <p:nvPr/>
      </p:nvGrpSpPr>
      <p:grpSpPr>
        <a:xfrm>
          <a:off x="0" y="0"/>
          <a:ext cx="0" cy="0"/>
          <a:chOff x="0" y="0"/>
          <a:chExt cx="0" cy="0"/>
        </a:xfrm>
      </p:grpSpPr>
      <p:pic>
        <p:nvPicPr>
          <p:cNvPr id="103" name="Google Shape;103;p19"/>
          <p:cNvPicPr preferRelativeResize="0"/>
          <p:nvPr/>
        </p:nvPicPr>
        <p:blipFill rotWithShape="1">
          <a:blip r:embed="rId3">
            <a:alphaModFix/>
          </a:blip>
          <a:srcRect l="19512" r="19512"/>
          <a:stretch/>
        </p:blipFill>
        <p:spPr>
          <a:xfrm>
            <a:off x="-4" y="0"/>
            <a:ext cx="4704375" cy="5143500"/>
          </a:xfrm>
          <a:prstGeom prst="rect">
            <a:avLst/>
          </a:prstGeom>
          <a:noFill/>
          <a:ln>
            <a:noFill/>
          </a:ln>
        </p:spPr>
      </p:pic>
      <p:sp>
        <p:nvSpPr>
          <p:cNvPr id="104" name="Google Shape;104;p19"/>
          <p:cNvSpPr/>
          <p:nvPr/>
        </p:nvSpPr>
        <p:spPr>
          <a:xfrm flipH="1">
            <a:off x="0" y="-15600"/>
            <a:ext cx="9144000" cy="5174700"/>
          </a:xfrm>
          <a:prstGeom prst="rect">
            <a:avLst/>
          </a:prstGeom>
          <a:solidFill>
            <a:srgbClr val="5C347E">
              <a:alpha val="70200"/>
            </a:srgbClr>
          </a:solid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100"/>
              <a:buFont typeface="Arial"/>
              <a:buNone/>
            </a:pPr>
            <a:r>
              <a:rPr lang="ru" sz="700" b="0" i="0" u="none" strike="noStrike" cap="none">
                <a:solidFill>
                  <a:srgbClr val="000000"/>
                </a:solidFill>
                <a:latin typeface="Times New Roman"/>
                <a:ea typeface="Times New Roman"/>
                <a:cs typeface="Times New Roman"/>
                <a:sym typeface="Times New Roman"/>
              </a:rPr>
              <a:t>  </a:t>
            </a:r>
            <a:endParaRPr sz="1400" b="0" i="0" u="none" strike="noStrike" cap="none">
              <a:solidFill>
                <a:srgbClr val="000000"/>
              </a:solidFill>
              <a:latin typeface="Arial"/>
              <a:ea typeface="Arial"/>
              <a:cs typeface="Arial"/>
              <a:sym typeface="Arial"/>
            </a:endParaRPr>
          </a:p>
        </p:txBody>
      </p:sp>
      <p:pic>
        <p:nvPicPr>
          <p:cNvPr id="105" name="Google Shape;105;p19"/>
          <p:cNvPicPr preferRelativeResize="0"/>
          <p:nvPr/>
        </p:nvPicPr>
        <p:blipFill rotWithShape="1">
          <a:blip r:embed="rId4">
            <a:alphaModFix/>
          </a:blip>
          <a:srcRect l="3213"/>
          <a:stretch/>
        </p:blipFill>
        <p:spPr>
          <a:xfrm flipH="1">
            <a:off x="2292252" y="-13812"/>
            <a:ext cx="6851748" cy="5171124"/>
          </a:xfrm>
          <a:prstGeom prst="rect">
            <a:avLst/>
          </a:prstGeom>
          <a:noFill/>
          <a:ln>
            <a:noFill/>
          </a:ln>
        </p:spPr>
      </p:pic>
      <p:sp>
        <p:nvSpPr>
          <p:cNvPr id="106" name="Google Shape;106;p19"/>
          <p:cNvSpPr/>
          <p:nvPr/>
        </p:nvSpPr>
        <p:spPr>
          <a:xfrm>
            <a:off x="3515250" y="1023900"/>
            <a:ext cx="5483100" cy="3095700"/>
          </a:xfrm>
          <a:prstGeom prst="roundRect">
            <a:avLst>
              <a:gd name="adj" fmla="val 13566"/>
            </a:avLst>
          </a:prstGeom>
          <a:solidFill>
            <a:srgbClr val="FFFFFF"/>
          </a:solidFill>
          <a:ln>
            <a:noFill/>
          </a:ln>
          <a:effectLst>
            <a:outerShdw blurRad="185738" dist="66675" dir="1680000" algn="bl" rotWithShape="0">
              <a:srgbClr val="2E2642">
                <a:alpha val="2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 name="Google Shape;107;p19"/>
          <p:cNvSpPr txBox="1">
            <a:spLocks noGrp="1"/>
          </p:cNvSpPr>
          <p:nvPr>
            <p:ph type="body" idx="1"/>
          </p:nvPr>
        </p:nvSpPr>
        <p:spPr>
          <a:xfrm>
            <a:off x="270000" y="1395013"/>
            <a:ext cx="3231900" cy="2381100"/>
          </a:xfrm>
          <a:prstGeom prst="rect">
            <a:avLst/>
          </a:prstGeom>
          <a:noFill/>
          <a:ln>
            <a:noFill/>
          </a:ln>
        </p:spPr>
        <p:txBody>
          <a:bodyPr spcFirstLastPara="1" wrap="square" lIns="0" tIns="34275" rIns="0" bIns="34275" anchor="ctr" anchorCtr="0">
            <a:noAutofit/>
          </a:bodyPr>
          <a:lstStyle/>
          <a:p>
            <a:pPr marL="0" lvl="0" indent="0" algn="ctr" rtl="0">
              <a:lnSpc>
                <a:spcPct val="100000"/>
              </a:lnSpc>
              <a:spcBef>
                <a:spcPts val="0"/>
              </a:spcBef>
              <a:spcAft>
                <a:spcPts val="0"/>
              </a:spcAft>
              <a:buClr>
                <a:schemeClr val="dk1"/>
              </a:buClr>
              <a:buSzPts val="1100"/>
              <a:buFont typeface="Arial"/>
              <a:buNone/>
            </a:pPr>
            <a:r>
              <a:rPr lang="ru" sz="2600" b="1">
                <a:solidFill>
                  <a:srgbClr val="FFFFFF"/>
                </a:solidFill>
                <a:latin typeface="Times New Roman"/>
                <a:ea typeface="Times New Roman"/>
                <a:cs typeface="Times New Roman"/>
                <a:sym typeface="Times New Roman"/>
              </a:rPr>
              <a:t>Қамқоршылық кеңестің құрамы</a:t>
            </a:r>
            <a:endParaRPr sz="2600" b="1">
              <a:solidFill>
                <a:schemeClr val="lt1"/>
              </a:solidFill>
              <a:latin typeface="Times New Roman"/>
              <a:ea typeface="Times New Roman"/>
              <a:cs typeface="Times New Roman"/>
              <a:sym typeface="Times New Roman"/>
            </a:endParaRPr>
          </a:p>
        </p:txBody>
      </p:sp>
      <p:sp>
        <p:nvSpPr>
          <p:cNvPr id="108" name="Google Shape;108;p19"/>
          <p:cNvSpPr txBox="1"/>
          <p:nvPr/>
        </p:nvSpPr>
        <p:spPr>
          <a:xfrm>
            <a:off x="3698525" y="1210225"/>
            <a:ext cx="5091300" cy="26397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457200" algn="l" rtl="0">
              <a:lnSpc>
                <a:spcPct val="115000"/>
              </a:lnSpc>
              <a:spcBef>
                <a:spcPts val="600"/>
              </a:spcBef>
              <a:spcAft>
                <a:spcPts val="0"/>
              </a:spcAft>
              <a:buClr>
                <a:schemeClr val="dk1"/>
              </a:buClr>
              <a:buSzPts val="1100"/>
              <a:buFont typeface="Arial"/>
              <a:buNone/>
            </a:pPr>
            <a:endParaRPr sz="1200">
              <a:solidFill>
                <a:schemeClr val="dk1"/>
              </a:solidFill>
              <a:latin typeface="Times New Roman"/>
              <a:ea typeface="Times New Roman"/>
              <a:cs typeface="Times New Roman"/>
              <a:sym typeface="Times New Roman"/>
            </a:endParaRPr>
          </a:p>
          <a:p>
            <a:pPr marL="0" lvl="0" indent="457200" algn="l" rtl="0">
              <a:lnSpc>
                <a:spcPct val="115000"/>
              </a:lnSpc>
              <a:spcBef>
                <a:spcPts val="600"/>
              </a:spcBef>
              <a:spcAft>
                <a:spcPts val="0"/>
              </a:spcAft>
              <a:buClr>
                <a:schemeClr val="dk1"/>
              </a:buClr>
              <a:buSzPts val="1100"/>
              <a:buFont typeface="Arial"/>
              <a:buNone/>
            </a:pPr>
            <a:r>
              <a:rPr lang="ru" sz="1200">
                <a:solidFill>
                  <a:schemeClr val="dk1"/>
                </a:solidFill>
                <a:latin typeface="Times New Roman"/>
                <a:ea typeface="Times New Roman"/>
                <a:cs typeface="Times New Roman"/>
                <a:sym typeface="Times New Roman"/>
              </a:rPr>
              <a:t>- </a:t>
            </a:r>
            <a:r>
              <a:rPr lang="ru" sz="1200">
                <a:solidFill>
                  <a:schemeClr val="dk1"/>
                </a:solidFill>
                <a:highlight>
                  <a:srgbClr val="FFFFFF"/>
                </a:highlight>
                <a:latin typeface="Times New Roman"/>
                <a:ea typeface="Times New Roman"/>
                <a:cs typeface="Times New Roman"/>
                <a:sym typeface="Times New Roman"/>
              </a:rPr>
              <a:t>мектепке дейінгі ұйым тәрбиеленушілерінің ата-аналары немесе заңды өкілдері (осы мектепке дейінгі ұйымның әрбір жастағы топтың тәрбиеленушілерінің бір ата-анасы немесе заңды өкілі) – әрбір жастағы топтардың санынан аспайды;</a:t>
            </a:r>
            <a:endParaRPr sz="1200">
              <a:solidFill>
                <a:schemeClr val="dk1"/>
              </a:solidFill>
              <a:highlight>
                <a:srgbClr val="F4F5F6"/>
              </a:highlight>
              <a:latin typeface="Times New Roman"/>
              <a:ea typeface="Times New Roman"/>
              <a:cs typeface="Times New Roman"/>
              <a:sym typeface="Times New Roman"/>
            </a:endParaRPr>
          </a:p>
          <a:p>
            <a:pPr marL="0" lvl="0" indent="457200" algn="l" rtl="0">
              <a:lnSpc>
                <a:spcPct val="115000"/>
              </a:lnSpc>
              <a:spcBef>
                <a:spcPts val="600"/>
              </a:spcBef>
              <a:spcAft>
                <a:spcPts val="0"/>
              </a:spcAft>
              <a:buClr>
                <a:schemeClr val="dk1"/>
              </a:buClr>
              <a:buSzPts val="1100"/>
              <a:buFont typeface="Arial"/>
              <a:buNone/>
            </a:pPr>
            <a:r>
              <a:rPr lang="ru" sz="1200">
                <a:solidFill>
                  <a:srgbClr val="222222"/>
                </a:solidFill>
                <a:latin typeface="Times New Roman"/>
                <a:ea typeface="Times New Roman"/>
                <a:cs typeface="Times New Roman"/>
                <a:sym typeface="Times New Roman"/>
              </a:rPr>
              <a:t>- педагогикалық еңбек ардагерлері (бар болса);</a:t>
            </a:r>
            <a:endParaRPr sz="1000">
              <a:solidFill>
                <a:schemeClr val="dk1"/>
              </a:solidFill>
              <a:highlight>
                <a:srgbClr val="F4F5F6"/>
              </a:highlight>
              <a:latin typeface="Times New Roman"/>
              <a:ea typeface="Times New Roman"/>
              <a:cs typeface="Times New Roman"/>
              <a:sym typeface="Times New Roman"/>
            </a:endParaRPr>
          </a:p>
          <a:p>
            <a:pPr marL="0" lvl="0" indent="457200" algn="l" rtl="0">
              <a:lnSpc>
                <a:spcPct val="115000"/>
              </a:lnSpc>
              <a:spcBef>
                <a:spcPts val="600"/>
              </a:spcBef>
              <a:spcAft>
                <a:spcPts val="0"/>
              </a:spcAft>
              <a:buClr>
                <a:schemeClr val="dk1"/>
              </a:buClr>
              <a:buSzPts val="1100"/>
              <a:buFont typeface="Arial"/>
              <a:buNone/>
            </a:pPr>
            <a:r>
              <a:rPr lang="ru" sz="1200">
                <a:solidFill>
                  <a:srgbClr val="222222"/>
                </a:solidFill>
                <a:latin typeface="Times New Roman"/>
                <a:ea typeface="Times New Roman"/>
                <a:cs typeface="Times New Roman"/>
                <a:sym typeface="Times New Roman"/>
              </a:rPr>
              <a:t>- жергілікті өкілдік орган, атқарушы және құқық қорғау органдарының өкілдері;</a:t>
            </a:r>
            <a:endParaRPr sz="1200">
              <a:solidFill>
                <a:schemeClr val="dk1"/>
              </a:solidFill>
              <a:highlight>
                <a:srgbClr val="F4F5F6"/>
              </a:highlight>
              <a:latin typeface="Times New Roman"/>
              <a:ea typeface="Times New Roman"/>
              <a:cs typeface="Times New Roman"/>
              <a:sym typeface="Times New Roman"/>
            </a:endParaRPr>
          </a:p>
          <a:p>
            <a:pPr marL="0" lvl="0" indent="457200" algn="just" rtl="0">
              <a:spcBef>
                <a:spcPts val="600"/>
              </a:spcBef>
              <a:spcAft>
                <a:spcPts val="0"/>
              </a:spcAft>
              <a:buClr>
                <a:schemeClr val="dk1"/>
              </a:buClr>
              <a:buSzPts val="1100"/>
              <a:buFont typeface="Arial"/>
              <a:buNone/>
            </a:pPr>
            <a:r>
              <a:rPr lang="ru" sz="1200">
                <a:solidFill>
                  <a:srgbClr val="222222"/>
                </a:solidFill>
                <a:latin typeface="Times New Roman"/>
                <a:ea typeface="Times New Roman"/>
                <a:cs typeface="Times New Roman"/>
                <a:sym typeface="Times New Roman"/>
              </a:rPr>
              <a:t>- үкіметтік емес (коммерциялық емес) ұйымдардың өкілдері;</a:t>
            </a:r>
            <a:endParaRPr sz="1200">
              <a:solidFill>
                <a:srgbClr val="222222"/>
              </a:solidFill>
              <a:latin typeface="Times New Roman"/>
              <a:ea typeface="Times New Roman"/>
              <a:cs typeface="Times New Roman"/>
              <a:sym typeface="Times New Roman"/>
            </a:endParaRPr>
          </a:p>
          <a:p>
            <a:pPr marL="0" lvl="0" indent="457200" algn="just" rtl="0">
              <a:spcBef>
                <a:spcPts val="0"/>
              </a:spcBef>
              <a:spcAft>
                <a:spcPts val="0"/>
              </a:spcAft>
              <a:buClr>
                <a:schemeClr val="dk1"/>
              </a:buClr>
              <a:buSzPts val="1100"/>
              <a:buFont typeface="Arial"/>
              <a:buNone/>
            </a:pPr>
            <a:r>
              <a:rPr lang="ru" sz="1200">
                <a:solidFill>
                  <a:srgbClr val="222222"/>
                </a:solidFill>
                <a:latin typeface="Times New Roman"/>
                <a:ea typeface="Times New Roman"/>
                <a:cs typeface="Times New Roman"/>
                <a:sym typeface="Times New Roman"/>
              </a:rPr>
              <a:t>- қайырымдылық жасаушылар және/немесе меценаттар (бар болса).</a:t>
            </a:r>
            <a:endParaRPr sz="1200">
              <a:solidFill>
                <a:srgbClr val="222222"/>
              </a:solidFill>
              <a:latin typeface="Times New Roman"/>
              <a:ea typeface="Times New Roman"/>
              <a:cs typeface="Times New Roman"/>
              <a:sym typeface="Times New Roman"/>
            </a:endParaRPr>
          </a:p>
          <a:p>
            <a:pPr marL="0" lvl="0" indent="457200" algn="just" rtl="0">
              <a:spcBef>
                <a:spcPts val="0"/>
              </a:spcBef>
              <a:spcAft>
                <a:spcPts val="0"/>
              </a:spcAft>
              <a:buClr>
                <a:schemeClr val="dk1"/>
              </a:buClr>
              <a:buSzPts val="1100"/>
              <a:buFont typeface="Arial"/>
              <a:buNone/>
            </a:pPr>
            <a:r>
              <a:rPr lang="ru" sz="1200">
                <a:solidFill>
                  <a:srgbClr val="222222"/>
                </a:solidFill>
                <a:latin typeface="Times New Roman"/>
                <a:ea typeface="Times New Roman"/>
                <a:cs typeface="Times New Roman"/>
                <a:sym typeface="Times New Roman"/>
              </a:rPr>
              <a:t>- бұқаралық ақпарат құралдарының өкілдері.</a:t>
            </a:r>
            <a:endParaRPr sz="1200">
              <a:solidFill>
                <a:srgbClr val="222222"/>
              </a:solidFill>
              <a:latin typeface="Times New Roman"/>
              <a:ea typeface="Times New Roman"/>
              <a:cs typeface="Times New Roman"/>
              <a:sym typeface="Times New Roman"/>
            </a:endParaRPr>
          </a:p>
          <a:p>
            <a:pPr marL="0" lvl="0" indent="0" algn="l" rtl="0">
              <a:lnSpc>
                <a:spcPct val="115000"/>
              </a:lnSpc>
              <a:spcBef>
                <a:spcPts val="600"/>
              </a:spcBef>
              <a:spcAft>
                <a:spcPts val="0"/>
              </a:spcAft>
              <a:buClr>
                <a:schemeClr val="dk1"/>
              </a:buClr>
              <a:buSzPts val="1100"/>
              <a:buFont typeface="Arial"/>
              <a:buNone/>
            </a:pPr>
            <a:endParaRPr sz="1200">
              <a:solidFill>
                <a:schemeClr val="dk1"/>
              </a:solidFill>
              <a:highlight>
                <a:srgbClr val="F4F5F6"/>
              </a:highlight>
              <a:latin typeface="Times New Roman"/>
              <a:ea typeface="Times New Roman"/>
              <a:cs typeface="Times New Roman"/>
              <a:sym typeface="Times New Roman"/>
            </a:endParaRPr>
          </a:p>
          <a:p>
            <a:pPr marL="0" lvl="0" indent="269999" algn="just" rtl="0">
              <a:spcBef>
                <a:spcPts val="600"/>
              </a:spcBef>
              <a:spcAft>
                <a:spcPts val="0"/>
              </a:spcAft>
              <a:buNone/>
            </a:pPr>
            <a:endParaRPr sz="1200" b="1">
              <a:solidFill>
                <a:srgbClr val="222222"/>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fade">
                                      <p:cBhvr>
                                        <p:cTn id="7" dur="800"/>
                                        <p:tgtEl>
                                          <p:spTgt spid="107"/>
                                        </p:tgtEl>
                                      </p:cBhvr>
                                    </p:animEffect>
                                  </p:childTnLst>
                                </p:cTn>
                              </p:par>
                              <p:par>
                                <p:cTn id="8" presetID="10" presetClass="entr" presetSubtype="0" fill="hold" nodeType="withEffect">
                                  <p:stCondLst>
                                    <p:cond delay="0"/>
                                  </p:stCondLst>
                                  <p:childTnLst>
                                    <p:set>
                                      <p:cBhvr>
                                        <p:cTn id="9" dur="1" fill="hold">
                                          <p:stCondLst>
                                            <p:cond delay="0"/>
                                          </p:stCondLst>
                                        </p:cTn>
                                        <p:tgtEl>
                                          <p:spTgt spid="108"/>
                                        </p:tgtEl>
                                        <p:attrNameLst>
                                          <p:attrName>style.visibility</p:attrName>
                                        </p:attrNameLst>
                                      </p:cBhvr>
                                      <p:to>
                                        <p:strVal val="visible"/>
                                      </p:to>
                                    </p:set>
                                    <p:animEffect transition="in" filter="fade">
                                      <p:cBhvr>
                                        <p:cTn id="10" dur="800"/>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3"/>
        <p:cNvGrpSpPr/>
        <p:nvPr/>
      </p:nvGrpSpPr>
      <p:grpSpPr>
        <a:xfrm>
          <a:off x="0" y="0"/>
          <a:ext cx="0" cy="0"/>
          <a:chOff x="0" y="0"/>
          <a:chExt cx="0" cy="0"/>
        </a:xfrm>
      </p:grpSpPr>
      <p:pic>
        <p:nvPicPr>
          <p:cNvPr id="114" name="Google Shape;114;p20"/>
          <p:cNvPicPr preferRelativeResize="0"/>
          <p:nvPr/>
        </p:nvPicPr>
        <p:blipFill rotWithShape="1">
          <a:blip r:embed="rId3">
            <a:alphaModFix/>
          </a:blip>
          <a:srcRect l="19512" r="19512"/>
          <a:stretch/>
        </p:blipFill>
        <p:spPr>
          <a:xfrm>
            <a:off x="-4" y="0"/>
            <a:ext cx="4704375" cy="5143500"/>
          </a:xfrm>
          <a:prstGeom prst="rect">
            <a:avLst/>
          </a:prstGeom>
          <a:noFill/>
          <a:ln>
            <a:noFill/>
          </a:ln>
        </p:spPr>
      </p:pic>
      <p:sp>
        <p:nvSpPr>
          <p:cNvPr id="115" name="Google Shape;115;p20"/>
          <p:cNvSpPr/>
          <p:nvPr/>
        </p:nvSpPr>
        <p:spPr>
          <a:xfrm flipH="1">
            <a:off x="0" y="-15600"/>
            <a:ext cx="9144000" cy="5174700"/>
          </a:xfrm>
          <a:prstGeom prst="rect">
            <a:avLst/>
          </a:prstGeom>
          <a:solidFill>
            <a:srgbClr val="5C347E">
              <a:alpha val="70200"/>
            </a:srgbClr>
          </a:solid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100"/>
              <a:buFont typeface="Arial"/>
              <a:buNone/>
            </a:pPr>
            <a:r>
              <a:rPr lang="ru" sz="700" b="0" i="0" u="none" strike="noStrike" cap="none">
                <a:solidFill>
                  <a:srgbClr val="000000"/>
                </a:solidFill>
                <a:latin typeface="Times New Roman"/>
                <a:ea typeface="Times New Roman"/>
                <a:cs typeface="Times New Roman"/>
                <a:sym typeface="Times New Roman"/>
              </a:rPr>
              <a:t>  </a:t>
            </a:r>
            <a:endParaRPr sz="1400" b="0" i="0" u="none" strike="noStrike" cap="none">
              <a:solidFill>
                <a:srgbClr val="000000"/>
              </a:solidFill>
              <a:latin typeface="Arial"/>
              <a:ea typeface="Arial"/>
              <a:cs typeface="Arial"/>
              <a:sym typeface="Arial"/>
            </a:endParaRPr>
          </a:p>
        </p:txBody>
      </p:sp>
      <p:pic>
        <p:nvPicPr>
          <p:cNvPr id="116" name="Google Shape;116;p20"/>
          <p:cNvPicPr preferRelativeResize="0"/>
          <p:nvPr/>
        </p:nvPicPr>
        <p:blipFill rotWithShape="1">
          <a:blip r:embed="rId4">
            <a:alphaModFix/>
          </a:blip>
          <a:srcRect l="3213"/>
          <a:stretch/>
        </p:blipFill>
        <p:spPr>
          <a:xfrm flipH="1">
            <a:off x="2292252" y="-15600"/>
            <a:ext cx="6851748" cy="5174699"/>
          </a:xfrm>
          <a:prstGeom prst="rect">
            <a:avLst/>
          </a:prstGeom>
          <a:noFill/>
          <a:ln>
            <a:noFill/>
          </a:ln>
        </p:spPr>
      </p:pic>
      <p:sp>
        <p:nvSpPr>
          <p:cNvPr id="117" name="Google Shape;117;p20"/>
          <p:cNvSpPr txBox="1">
            <a:spLocks noGrp="1"/>
          </p:cNvSpPr>
          <p:nvPr>
            <p:ph type="body" idx="1"/>
          </p:nvPr>
        </p:nvSpPr>
        <p:spPr>
          <a:xfrm>
            <a:off x="535950" y="1659075"/>
            <a:ext cx="2979300" cy="2745900"/>
          </a:xfrm>
          <a:prstGeom prst="rect">
            <a:avLst/>
          </a:prstGeom>
          <a:noFill/>
          <a:ln>
            <a:noFill/>
          </a:ln>
        </p:spPr>
        <p:txBody>
          <a:bodyPr spcFirstLastPara="1" wrap="square" lIns="0" tIns="34275" rIns="0" bIns="34275" anchor="ctr" anchorCtr="0">
            <a:noAutofit/>
          </a:bodyPr>
          <a:lstStyle/>
          <a:p>
            <a:pPr marL="0" lvl="0" indent="0" algn="ctr" rtl="0">
              <a:lnSpc>
                <a:spcPct val="100000"/>
              </a:lnSpc>
              <a:spcBef>
                <a:spcPts val="1100"/>
              </a:spcBef>
              <a:spcAft>
                <a:spcPts val="700"/>
              </a:spcAft>
              <a:buClr>
                <a:schemeClr val="dk1"/>
              </a:buClr>
              <a:buSzPts val="1100"/>
              <a:buFont typeface="Arial"/>
              <a:buNone/>
            </a:pPr>
            <a:r>
              <a:rPr lang="ru" sz="2600" b="1">
                <a:solidFill>
                  <a:schemeClr val="lt1"/>
                </a:solidFill>
                <a:latin typeface="Times New Roman"/>
                <a:ea typeface="Times New Roman"/>
                <a:cs typeface="Times New Roman"/>
                <a:sym typeface="Times New Roman"/>
              </a:rPr>
              <a:t>Қамқоршылық кеңесті сайлау тәртібі</a:t>
            </a:r>
            <a:endParaRPr sz="2600" b="1">
              <a:solidFill>
                <a:schemeClr val="lt1"/>
              </a:solidFill>
              <a:latin typeface="Times New Roman"/>
              <a:ea typeface="Times New Roman"/>
              <a:cs typeface="Times New Roman"/>
              <a:sym typeface="Times New Roman"/>
            </a:endParaRPr>
          </a:p>
        </p:txBody>
      </p:sp>
      <p:sp>
        <p:nvSpPr>
          <p:cNvPr id="119" name="Google Shape;119;p20"/>
          <p:cNvSpPr/>
          <p:nvPr/>
        </p:nvSpPr>
        <p:spPr>
          <a:xfrm>
            <a:off x="3515250" y="440850"/>
            <a:ext cx="5483100" cy="4261800"/>
          </a:xfrm>
          <a:prstGeom prst="roundRect">
            <a:avLst>
              <a:gd name="adj" fmla="val 13569"/>
            </a:avLst>
          </a:prstGeom>
          <a:solidFill>
            <a:srgbClr val="FFFFFF"/>
          </a:solidFill>
          <a:ln>
            <a:noFill/>
          </a:ln>
          <a:effectLst>
            <a:outerShdw blurRad="185738" dist="66675" dir="1680000" algn="bl" rotWithShape="0">
              <a:srgbClr val="2E2642">
                <a:alpha val="2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 name="Google Shape;120;p20"/>
          <p:cNvSpPr txBox="1"/>
          <p:nvPr/>
        </p:nvSpPr>
        <p:spPr>
          <a:xfrm>
            <a:off x="3571950" y="270000"/>
            <a:ext cx="5369700" cy="4812300"/>
          </a:xfrm>
          <a:prstGeom prst="rect">
            <a:avLst/>
          </a:prstGeom>
          <a:noFill/>
          <a:ln>
            <a:noFill/>
          </a:ln>
        </p:spPr>
        <p:txBody>
          <a:bodyPr spcFirstLastPara="1" wrap="square" lIns="91425" tIns="91425" rIns="91425" bIns="91425" anchor="ctr" anchorCtr="0">
            <a:noAutofit/>
          </a:bodyPr>
          <a:lstStyle/>
          <a:p>
            <a:pPr marL="0" lvl="0" indent="0" algn="just" rtl="0">
              <a:spcBef>
                <a:spcPts val="0"/>
              </a:spcBef>
              <a:spcAft>
                <a:spcPts val="0"/>
              </a:spcAft>
              <a:buClr>
                <a:schemeClr val="dk1"/>
              </a:buClr>
              <a:buSzPts val="1100"/>
              <a:buFont typeface="Arial"/>
              <a:buNone/>
            </a:pPr>
            <a:endParaRPr sz="1100">
              <a:solidFill>
                <a:schemeClr val="dk1"/>
              </a:solidFill>
              <a:highlight>
                <a:srgbClr val="F4F5F6"/>
              </a:highlight>
            </a:endParaRPr>
          </a:p>
          <a:p>
            <a:pPr marL="0" lvl="0" indent="457200" algn="just" rtl="0">
              <a:spcBef>
                <a:spcPts val="0"/>
              </a:spcBef>
              <a:spcAft>
                <a:spcPts val="0"/>
              </a:spcAft>
              <a:buClr>
                <a:schemeClr val="dk1"/>
              </a:buClr>
              <a:buSzPts val="1100"/>
              <a:buFont typeface="Arial"/>
              <a:buNone/>
            </a:pPr>
            <a:r>
              <a:rPr lang="ru" sz="900">
                <a:solidFill>
                  <a:schemeClr val="dk1"/>
                </a:solidFill>
                <a:highlight>
                  <a:srgbClr val="FFFFFF"/>
                </a:highlight>
                <a:latin typeface="Times New Roman"/>
                <a:ea typeface="Times New Roman"/>
                <a:cs typeface="Times New Roman"/>
                <a:sym typeface="Times New Roman"/>
              </a:rPr>
              <a:t>Қамқоршылық кеңесті тиісті саланың уәкілетті органы немесе білім беру саласындағы жергілікті атқарушы орган құратын комиссия сайлайды.</a:t>
            </a:r>
            <a:endParaRPr sz="800">
              <a:solidFill>
                <a:schemeClr val="dk1"/>
              </a:solidFill>
              <a:highlight>
                <a:schemeClr val="lt1"/>
              </a:highlight>
              <a:latin typeface="Times New Roman"/>
              <a:ea typeface="Times New Roman"/>
              <a:cs typeface="Times New Roman"/>
              <a:sym typeface="Times New Roman"/>
            </a:endParaRPr>
          </a:p>
          <a:p>
            <a:pPr marL="0" lvl="0" indent="457200" algn="just" rtl="0">
              <a:spcBef>
                <a:spcPts val="0"/>
              </a:spcBef>
              <a:spcAft>
                <a:spcPts val="0"/>
              </a:spcAft>
              <a:buClr>
                <a:schemeClr val="dk1"/>
              </a:buClr>
              <a:buSzPts val="1100"/>
              <a:buFont typeface="Arial"/>
              <a:buNone/>
            </a:pPr>
            <a:r>
              <a:rPr lang="ru" sz="900">
                <a:solidFill>
                  <a:schemeClr val="dk1"/>
                </a:solidFill>
                <a:latin typeface="Times New Roman"/>
                <a:ea typeface="Times New Roman"/>
                <a:cs typeface="Times New Roman"/>
                <a:sym typeface="Times New Roman"/>
              </a:rPr>
              <a:t>Қамқоршылық кеңестің өкілеттік мерзімі 3 (үш) жылды құрайды.</a:t>
            </a:r>
            <a:endParaRPr sz="900">
              <a:solidFill>
                <a:schemeClr val="dk1"/>
              </a:solidFill>
              <a:highlight>
                <a:srgbClr val="F4F5F6"/>
              </a:highlight>
              <a:latin typeface="Times New Roman"/>
              <a:ea typeface="Times New Roman"/>
              <a:cs typeface="Times New Roman"/>
              <a:sym typeface="Times New Roman"/>
            </a:endParaRPr>
          </a:p>
          <a:p>
            <a:pPr marL="0" lvl="0" indent="457200" algn="just" rtl="0">
              <a:spcBef>
                <a:spcPts val="0"/>
              </a:spcBef>
              <a:spcAft>
                <a:spcPts val="0"/>
              </a:spcAft>
              <a:buClr>
                <a:schemeClr val="dk1"/>
              </a:buClr>
              <a:buSzPts val="1100"/>
              <a:buFont typeface="Arial"/>
              <a:buNone/>
            </a:pPr>
            <a:r>
              <a:rPr lang="ru" sz="900">
                <a:solidFill>
                  <a:schemeClr val="dk1"/>
                </a:solidFill>
                <a:latin typeface="Times New Roman"/>
                <a:ea typeface="Times New Roman"/>
                <a:cs typeface="Times New Roman"/>
                <a:sym typeface="Times New Roman"/>
              </a:rPr>
              <a:t>Комиссия мүшелерінің саны тақ санды құрайды, кемінде 7 (жеті) адам, оның ішінде мемлекеттік органдар өкілдерінің саны Қамқоршылық кеңес мүшелерінің жалпы санының 2/3 (үштен екісінен) аспайды.</a:t>
            </a:r>
            <a:endParaRPr sz="400">
              <a:solidFill>
                <a:schemeClr val="dk1"/>
              </a:solidFill>
              <a:highlight>
                <a:srgbClr val="F4F5F6"/>
              </a:highlight>
              <a:latin typeface="Times New Roman"/>
              <a:ea typeface="Times New Roman"/>
              <a:cs typeface="Times New Roman"/>
              <a:sym typeface="Times New Roman"/>
            </a:endParaRPr>
          </a:p>
          <a:p>
            <a:pPr marL="0" lvl="0" indent="457200" algn="just" rtl="0">
              <a:spcBef>
                <a:spcPts val="0"/>
              </a:spcBef>
              <a:spcAft>
                <a:spcPts val="0"/>
              </a:spcAft>
              <a:buClr>
                <a:schemeClr val="dk1"/>
              </a:buClr>
              <a:buSzPts val="1100"/>
              <a:buFont typeface="Arial"/>
              <a:buNone/>
            </a:pPr>
            <a:r>
              <a:rPr lang="ru" sz="900">
                <a:solidFill>
                  <a:schemeClr val="dk1"/>
                </a:solidFill>
                <a:highlight>
                  <a:srgbClr val="FFFFFF"/>
                </a:highlight>
                <a:latin typeface="Times New Roman"/>
                <a:ea typeface="Times New Roman"/>
                <a:cs typeface="Times New Roman"/>
                <a:sym typeface="Times New Roman"/>
              </a:rPr>
              <a:t>Комиссия төрағасы Комиссия мүшелерінің арасынан оның бірінші отырысында сайланады, ол туралы хаттамалық шешім шығарылады.</a:t>
            </a:r>
            <a:endParaRPr sz="800">
              <a:solidFill>
                <a:schemeClr val="dk1"/>
              </a:solidFill>
              <a:highlight>
                <a:srgbClr val="F4F5F6"/>
              </a:highlight>
              <a:latin typeface="Times New Roman"/>
              <a:ea typeface="Times New Roman"/>
              <a:cs typeface="Times New Roman"/>
              <a:sym typeface="Times New Roman"/>
            </a:endParaRPr>
          </a:p>
          <a:p>
            <a:pPr marL="0" lvl="0" indent="457200" algn="just" rtl="0">
              <a:spcBef>
                <a:spcPts val="0"/>
              </a:spcBef>
              <a:spcAft>
                <a:spcPts val="0"/>
              </a:spcAft>
              <a:buClr>
                <a:schemeClr val="dk1"/>
              </a:buClr>
              <a:buSzPts val="1100"/>
              <a:buFont typeface="Arial"/>
              <a:buNone/>
            </a:pPr>
            <a:r>
              <a:rPr lang="ru" sz="900">
                <a:solidFill>
                  <a:schemeClr val="dk1"/>
                </a:solidFill>
                <a:highlight>
                  <a:srgbClr val="FFFFFF"/>
                </a:highlight>
                <a:latin typeface="Times New Roman"/>
                <a:ea typeface="Times New Roman"/>
                <a:cs typeface="Times New Roman"/>
                <a:sym typeface="Times New Roman"/>
              </a:rPr>
              <a:t>Комиссия хатшысы оның жұмысын ұйымдастырушылық қамтамасыз етуді жүзеге асырады, оның мүшесі болып табылмайды және дауыс беруге қатыспайды.</a:t>
            </a:r>
            <a:r>
              <a:rPr lang="ru" sz="800">
                <a:solidFill>
                  <a:schemeClr val="dk1"/>
                </a:solidFill>
                <a:highlight>
                  <a:srgbClr val="F4F5F6"/>
                </a:highlight>
                <a:latin typeface="Times New Roman"/>
                <a:ea typeface="Times New Roman"/>
                <a:cs typeface="Times New Roman"/>
                <a:sym typeface="Times New Roman"/>
              </a:rPr>
              <a:t> </a:t>
            </a:r>
            <a:r>
              <a:rPr lang="ru" sz="900">
                <a:solidFill>
                  <a:schemeClr val="dk1"/>
                </a:solidFill>
                <a:highlight>
                  <a:srgbClr val="FFFFFF"/>
                </a:highlight>
                <a:latin typeface="Times New Roman"/>
                <a:ea typeface="Times New Roman"/>
                <a:cs typeface="Times New Roman"/>
                <a:sym typeface="Times New Roman"/>
              </a:rPr>
              <a:t>Тиісті саланың уәкілетті органының немесе білім беру саласындағы жергілікті атқарушы органның қызметкері Комиссия хатшысы болып табылады.</a:t>
            </a:r>
            <a:endParaRPr sz="800">
              <a:solidFill>
                <a:schemeClr val="dk1"/>
              </a:solidFill>
              <a:highlight>
                <a:srgbClr val="F4F5F6"/>
              </a:highlight>
              <a:latin typeface="Times New Roman"/>
              <a:ea typeface="Times New Roman"/>
              <a:cs typeface="Times New Roman"/>
              <a:sym typeface="Times New Roman"/>
            </a:endParaRPr>
          </a:p>
          <a:p>
            <a:pPr marL="0" lvl="0" indent="457200" algn="just" rtl="0">
              <a:spcBef>
                <a:spcPts val="0"/>
              </a:spcBef>
              <a:spcAft>
                <a:spcPts val="0"/>
              </a:spcAft>
              <a:buClr>
                <a:schemeClr val="dk1"/>
              </a:buClr>
              <a:buSzPts val="1100"/>
              <a:buFont typeface="Arial"/>
              <a:buNone/>
            </a:pPr>
            <a:r>
              <a:rPr lang="ru" sz="900">
                <a:solidFill>
                  <a:schemeClr val="dk1"/>
                </a:solidFill>
                <a:highlight>
                  <a:srgbClr val="FFFFFF"/>
                </a:highlight>
                <a:latin typeface="Times New Roman"/>
                <a:ea typeface="Times New Roman"/>
                <a:cs typeface="Times New Roman"/>
                <a:sym typeface="Times New Roman"/>
              </a:rPr>
              <a:t>Комиссияның жалпы құрамының кемінде 2/3 (үштен екісі) қатысқан жағдайда Комиссияның отырысы өткізілген және оның шешімі заңды болып есептеледі.</a:t>
            </a:r>
            <a:endParaRPr sz="800">
              <a:solidFill>
                <a:schemeClr val="dk1"/>
              </a:solidFill>
              <a:highlight>
                <a:srgbClr val="F4F5F6"/>
              </a:highlight>
              <a:latin typeface="Times New Roman"/>
              <a:ea typeface="Times New Roman"/>
              <a:cs typeface="Times New Roman"/>
              <a:sym typeface="Times New Roman"/>
            </a:endParaRPr>
          </a:p>
          <a:p>
            <a:pPr marL="0" lvl="0" indent="0" algn="just" rtl="0">
              <a:spcBef>
                <a:spcPts val="0"/>
              </a:spcBef>
              <a:spcAft>
                <a:spcPts val="0"/>
              </a:spcAft>
              <a:buClr>
                <a:schemeClr val="dk1"/>
              </a:buClr>
              <a:buSzPts val="1100"/>
              <a:buFont typeface="Arial"/>
              <a:buNone/>
            </a:pPr>
            <a:r>
              <a:rPr lang="ru" sz="800">
                <a:solidFill>
                  <a:schemeClr val="dk1"/>
                </a:solidFill>
                <a:highlight>
                  <a:srgbClr val="F4F5F6"/>
                </a:highlight>
                <a:latin typeface="Times New Roman"/>
                <a:ea typeface="Times New Roman"/>
                <a:cs typeface="Times New Roman"/>
                <a:sym typeface="Times New Roman"/>
              </a:rPr>
              <a:t>  	</a:t>
            </a:r>
            <a:r>
              <a:rPr lang="ru" sz="900">
                <a:solidFill>
                  <a:schemeClr val="dk1"/>
                </a:solidFill>
                <a:highlight>
                  <a:srgbClr val="FFFFFF"/>
                </a:highlight>
                <a:latin typeface="Times New Roman"/>
                <a:ea typeface="Times New Roman"/>
                <a:cs typeface="Times New Roman"/>
                <a:sym typeface="Times New Roman"/>
              </a:rPr>
              <a:t>Комиссия шешімі Комиссия мүшелерінің жалпы санының дауыстар басымдылығымен қабылданады. Дауыстар тең болған жағдайда Комиссия төрағасының дауысы шешуші болып табылады. Комиссияның барлық шешімдері хаттама түрінде рәсімделеді, оған төраға, отырысқа қатысқан комиссия мүшелері және хатшы қол қояды.</a:t>
            </a:r>
            <a:endParaRPr sz="800">
              <a:solidFill>
                <a:schemeClr val="dk1"/>
              </a:solidFill>
              <a:highlight>
                <a:srgbClr val="F4F5F6"/>
              </a:highlight>
              <a:latin typeface="Times New Roman"/>
              <a:ea typeface="Times New Roman"/>
              <a:cs typeface="Times New Roman"/>
              <a:sym typeface="Times New Roman"/>
            </a:endParaRPr>
          </a:p>
          <a:p>
            <a:pPr marL="0" lvl="0" indent="0" algn="just" rtl="0">
              <a:spcBef>
                <a:spcPts val="0"/>
              </a:spcBef>
              <a:spcAft>
                <a:spcPts val="0"/>
              </a:spcAft>
              <a:buNone/>
            </a:pPr>
            <a:r>
              <a:rPr lang="ru" sz="900">
                <a:solidFill>
                  <a:schemeClr val="dk1"/>
                </a:solidFill>
                <a:highlight>
                  <a:srgbClr val="F4F5F6"/>
                </a:highlight>
                <a:latin typeface="Times New Roman"/>
                <a:ea typeface="Times New Roman"/>
                <a:cs typeface="Times New Roman"/>
                <a:sym typeface="Times New Roman"/>
              </a:rPr>
              <a:t>           </a:t>
            </a:r>
            <a:r>
              <a:rPr lang="ru" sz="900">
                <a:solidFill>
                  <a:schemeClr val="dk1"/>
                </a:solidFill>
                <a:highlight>
                  <a:srgbClr val="FFFFFF"/>
                </a:highlight>
                <a:latin typeface="Times New Roman"/>
                <a:ea typeface="Times New Roman"/>
                <a:cs typeface="Times New Roman"/>
                <a:sym typeface="Times New Roman"/>
              </a:rPr>
              <a:t>Тиісті саланың уәкілетті органы немесе білім беру саласындағы жергілікті атқарушы орган күнтізбелік жылдың 1 мен 10 қыркүйек аралығындағы кезеңде (Қамқоршылық кеңестің өкілеттігін тоқтату туралы шешім қабылданған күннен бастап бір ай ішінде) Қамқоршылық кеңестің сайлануы жөніндегі конкурсты өткізу туралы хабарландыруды, оның атауын, сапалық құрамын, сондай-ақ Қағиданың 9-тармағына сәйкес құжаттар мен мәліметтер жіберілетін почта және электрондық мекенжайларды көрсете отырып, өзінің интернет-ресурсында және/немесе тиісті әкімшілік-аумақтық бірліктің аумағында таратылатын мерзімді баспасөз басылымында қазақ және орыс тілдерінде жариялайды.</a:t>
            </a:r>
            <a:endParaRPr sz="800">
              <a:solidFill>
                <a:schemeClr val="dk1"/>
              </a:solidFill>
              <a:highlight>
                <a:srgbClr val="F4F5F6"/>
              </a:highlight>
              <a:latin typeface="Times New Roman"/>
              <a:ea typeface="Times New Roman"/>
              <a:cs typeface="Times New Roman"/>
              <a:sym typeface="Times New Roman"/>
            </a:endParaRPr>
          </a:p>
          <a:p>
            <a:pPr marL="0" lvl="0" indent="0" algn="just" rtl="0">
              <a:spcBef>
                <a:spcPts val="0"/>
              </a:spcBef>
              <a:spcAft>
                <a:spcPts val="0"/>
              </a:spcAft>
              <a:buNone/>
            </a:pPr>
            <a:r>
              <a:rPr lang="ru" sz="900">
                <a:solidFill>
                  <a:schemeClr val="dk1"/>
                </a:solidFill>
                <a:latin typeface="Times New Roman"/>
                <a:ea typeface="Times New Roman"/>
                <a:cs typeface="Times New Roman"/>
                <a:sym typeface="Times New Roman"/>
              </a:rPr>
              <a:t>      </a:t>
            </a:r>
            <a:r>
              <a:rPr lang="ru" sz="900">
                <a:solidFill>
                  <a:schemeClr val="dk1"/>
                </a:solidFill>
                <a:highlight>
                  <a:srgbClr val="FFFFFF"/>
                </a:highlight>
                <a:latin typeface="Times New Roman"/>
                <a:ea typeface="Times New Roman"/>
                <a:cs typeface="Times New Roman"/>
                <a:sym typeface="Times New Roman"/>
              </a:rPr>
              <a:t>Құжаттарды қабылдау хабарландыру орналастырылған күннен бастап күнтізбелік 20 (жиырма) күн өткен соң аяқталады.</a:t>
            </a:r>
            <a:endParaRPr sz="800">
              <a:solidFill>
                <a:schemeClr val="dk1"/>
              </a:solidFill>
              <a:highlight>
                <a:srgbClr val="F4F5F6"/>
              </a:highlight>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900">
              <a:solidFill>
                <a:schemeClr val="dk1"/>
              </a:solidFill>
              <a:highlight>
                <a:srgbClr val="F4F5F6"/>
              </a:highlight>
              <a:latin typeface="Times New Roman"/>
              <a:ea typeface="Times New Roman"/>
              <a:cs typeface="Times New Roman"/>
              <a:sym typeface="Times New Roman"/>
            </a:endParaRPr>
          </a:p>
          <a:p>
            <a:pPr marL="0" lvl="0" indent="0" algn="just" rtl="0">
              <a:lnSpc>
                <a:spcPct val="100000"/>
              </a:lnSpc>
              <a:spcBef>
                <a:spcPts val="0"/>
              </a:spcBef>
              <a:spcAft>
                <a:spcPts val="0"/>
              </a:spcAft>
              <a:buNone/>
            </a:pPr>
            <a:endParaRPr sz="1100">
              <a:solidFill>
                <a:schemeClr val="dk1"/>
              </a:solidFill>
              <a:highlight>
                <a:srgbClr val="F4F5F6"/>
              </a:highlight>
            </a:endParaRPr>
          </a:p>
          <a:p>
            <a:pPr marL="0" lvl="0" indent="0" algn="just" rtl="0">
              <a:lnSpc>
                <a:spcPct val="100000"/>
              </a:lnSpc>
              <a:spcBef>
                <a:spcPts val="600"/>
              </a:spcBef>
              <a:spcAft>
                <a:spcPts val="600"/>
              </a:spcAft>
              <a:buNone/>
            </a:pPr>
            <a:endParaRPr sz="900">
              <a:solidFill>
                <a:schemeClr val="dk1"/>
              </a:solidFill>
              <a:highlight>
                <a:srgbClr val="F4F5F6"/>
              </a:highlight>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0"/>
                                        </p:tgtEl>
                                        <p:attrNameLst>
                                          <p:attrName>style.visibility</p:attrName>
                                        </p:attrNameLst>
                                      </p:cBhvr>
                                      <p:to>
                                        <p:strVal val="visible"/>
                                      </p:to>
                                    </p:set>
                                    <p:animEffect transition="in" filter="fade">
                                      <p:cBhvr>
                                        <p:cTn id="7" dur="1000"/>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4"/>
        <p:cNvGrpSpPr/>
        <p:nvPr/>
      </p:nvGrpSpPr>
      <p:grpSpPr>
        <a:xfrm>
          <a:off x="0" y="0"/>
          <a:ext cx="0" cy="0"/>
          <a:chOff x="0" y="0"/>
          <a:chExt cx="0" cy="0"/>
        </a:xfrm>
      </p:grpSpPr>
      <p:pic>
        <p:nvPicPr>
          <p:cNvPr id="125" name="Google Shape;125;p21"/>
          <p:cNvPicPr preferRelativeResize="0"/>
          <p:nvPr/>
        </p:nvPicPr>
        <p:blipFill rotWithShape="1">
          <a:blip r:embed="rId3">
            <a:alphaModFix/>
          </a:blip>
          <a:srcRect l="19512" r="19512"/>
          <a:stretch/>
        </p:blipFill>
        <p:spPr>
          <a:xfrm>
            <a:off x="-4" y="0"/>
            <a:ext cx="4704375" cy="5143500"/>
          </a:xfrm>
          <a:prstGeom prst="rect">
            <a:avLst/>
          </a:prstGeom>
          <a:noFill/>
          <a:ln>
            <a:noFill/>
          </a:ln>
        </p:spPr>
      </p:pic>
      <p:sp>
        <p:nvSpPr>
          <p:cNvPr id="126" name="Google Shape;126;p21"/>
          <p:cNvSpPr/>
          <p:nvPr/>
        </p:nvSpPr>
        <p:spPr>
          <a:xfrm flipH="1">
            <a:off x="0" y="-1775"/>
            <a:ext cx="9144000" cy="5143500"/>
          </a:xfrm>
          <a:prstGeom prst="rect">
            <a:avLst/>
          </a:prstGeom>
          <a:solidFill>
            <a:srgbClr val="5C347E">
              <a:alpha val="70200"/>
            </a:srgbClr>
          </a:solid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100"/>
              <a:buFont typeface="Arial"/>
              <a:buNone/>
            </a:pPr>
            <a:r>
              <a:rPr lang="ru" sz="700" b="0" i="0" u="none" strike="noStrike" cap="none">
                <a:solidFill>
                  <a:srgbClr val="000000"/>
                </a:solidFill>
                <a:latin typeface="Times New Roman"/>
                <a:ea typeface="Times New Roman"/>
                <a:cs typeface="Times New Roman"/>
                <a:sym typeface="Times New Roman"/>
              </a:rPr>
              <a:t>  </a:t>
            </a:r>
            <a:endParaRPr sz="1400" b="0" i="0" u="none" strike="noStrike" cap="none">
              <a:solidFill>
                <a:srgbClr val="000000"/>
              </a:solidFill>
              <a:latin typeface="Arial"/>
              <a:ea typeface="Arial"/>
              <a:cs typeface="Arial"/>
              <a:sym typeface="Arial"/>
            </a:endParaRPr>
          </a:p>
        </p:txBody>
      </p:sp>
      <p:pic>
        <p:nvPicPr>
          <p:cNvPr id="127" name="Google Shape;127;p21"/>
          <p:cNvPicPr preferRelativeResize="0"/>
          <p:nvPr/>
        </p:nvPicPr>
        <p:blipFill rotWithShape="1">
          <a:blip r:embed="rId4">
            <a:alphaModFix/>
          </a:blip>
          <a:srcRect l="3213"/>
          <a:stretch/>
        </p:blipFill>
        <p:spPr>
          <a:xfrm flipH="1">
            <a:off x="2292252" y="13"/>
            <a:ext cx="6851748" cy="5171124"/>
          </a:xfrm>
          <a:prstGeom prst="rect">
            <a:avLst/>
          </a:prstGeom>
          <a:noFill/>
          <a:ln>
            <a:noFill/>
          </a:ln>
        </p:spPr>
      </p:pic>
      <p:sp>
        <p:nvSpPr>
          <p:cNvPr id="128" name="Google Shape;128;p21"/>
          <p:cNvSpPr txBox="1">
            <a:spLocks noGrp="1"/>
          </p:cNvSpPr>
          <p:nvPr>
            <p:ph type="body" idx="1"/>
          </p:nvPr>
        </p:nvSpPr>
        <p:spPr>
          <a:xfrm>
            <a:off x="270000" y="1395013"/>
            <a:ext cx="3231900" cy="2381100"/>
          </a:xfrm>
          <a:prstGeom prst="rect">
            <a:avLst/>
          </a:prstGeom>
          <a:noFill/>
          <a:ln>
            <a:noFill/>
          </a:ln>
        </p:spPr>
        <p:txBody>
          <a:bodyPr spcFirstLastPara="1" wrap="square" lIns="0" tIns="34275" rIns="0" bIns="34275" anchor="ctr" anchorCtr="0">
            <a:noAutofit/>
          </a:bodyPr>
          <a:lstStyle/>
          <a:p>
            <a:pPr marL="0" lvl="0" indent="0" algn="ctr" rtl="0">
              <a:lnSpc>
                <a:spcPct val="100000"/>
              </a:lnSpc>
              <a:spcBef>
                <a:spcPts val="1100"/>
              </a:spcBef>
              <a:spcAft>
                <a:spcPts val="0"/>
              </a:spcAft>
              <a:buClr>
                <a:schemeClr val="dk1"/>
              </a:buClr>
              <a:buSzPts val="1100"/>
              <a:buFont typeface="Arial"/>
              <a:buNone/>
            </a:pPr>
            <a:r>
              <a:rPr lang="ru" sz="2600" b="1">
                <a:solidFill>
                  <a:schemeClr val="lt1"/>
                </a:solidFill>
                <a:latin typeface="Times New Roman"/>
                <a:ea typeface="Times New Roman"/>
                <a:cs typeface="Times New Roman"/>
                <a:sym typeface="Times New Roman"/>
              </a:rPr>
              <a:t>Қамқоршылық кеңесті сайлау тәртібі</a:t>
            </a:r>
            <a:endParaRPr sz="2600" b="1">
              <a:solidFill>
                <a:schemeClr val="lt1"/>
              </a:solidFill>
              <a:latin typeface="Times New Roman"/>
              <a:ea typeface="Times New Roman"/>
              <a:cs typeface="Times New Roman"/>
              <a:sym typeface="Times New Roman"/>
            </a:endParaRPr>
          </a:p>
          <a:p>
            <a:pPr marL="0" lvl="0" indent="0" algn="ctr" rtl="0">
              <a:lnSpc>
                <a:spcPct val="100000"/>
              </a:lnSpc>
              <a:spcBef>
                <a:spcPts val="1100"/>
              </a:spcBef>
              <a:spcAft>
                <a:spcPts val="700"/>
              </a:spcAft>
              <a:buClr>
                <a:schemeClr val="dk1"/>
              </a:buClr>
              <a:buSzPts val="1100"/>
              <a:buFont typeface="Arial"/>
              <a:buNone/>
            </a:pPr>
            <a:endParaRPr sz="2600" b="1">
              <a:solidFill>
                <a:schemeClr val="lt1"/>
              </a:solidFill>
              <a:latin typeface="Times New Roman"/>
              <a:ea typeface="Times New Roman"/>
              <a:cs typeface="Times New Roman"/>
              <a:sym typeface="Times New Roman"/>
            </a:endParaRPr>
          </a:p>
        </p:txBody>
      </p:sp>
      <p:sp>
        <p:nvSpPr>
          <p:cNvPr id="130" name="Google Shape;130;p21"/>
          <p:cNvSpPr/>
          <p:nvPr/>
        </p:nvSpPr>
        <p:spPr>
          <a:xfrm>
            <a:off x="3515250" y="440850"/>
            <a:ext cx="5483100" cy="4261800"/>
          </a:xfrm>
          <a:prstGeom prst="roundRect">
            <a:avLst>
              <a:gd name="adj" fmla="val 13569"/>
            </a:avLst>
          </a:prstGeom>
          <a:solidFill>
            <a:srgbClr val="FFFFFF"/>
          </a:solidFill>
          <a:ln>
            <a:noFill/>
          </a:ln>
          <a:effectLst>
            <a:outerShdw blurRad="185738" dist="66675" dir="1680000" algn="bl" rotWithShape="0">
              <a:srgbClr val="2E2642">
                <a:alpha val="2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 name="Google Shape;131;p21"/>
          <p:cNvSpPr txBox="1"/>
          <p:nvPr/>
        </p:nvSpPr>
        <p:spPr>
          <a:xfrm>
            <a:off x="3571950" y="539150"/>
            <a:ext cx="5369700" cy="43563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1"/>
              </a:buClr>
              <a:buSzPts val="1100"/>
              <a:buFont typeface="Arial"/>
              <a:buNone/>
            </a:pPr>
            <a:r>
              <a:rPr lang="ru" sz="900">
                <a:solidFill>
                  <a:schemeClr val="dk1"/>
                </a:solidFill>
                <a:highlight>
                  <a:srgbClr val="F4F5F6"/>
                </a:highlight>
                <a:latin typeface="Times New Roman"/>
                <a:ea typeface="Times New Roman"/>
                <a:cs typeface="Times New Roman"/>
                <a:sym typeface="Times New Roman"/>
              </a:rPr>
              <a:t>       </a:t>
            </a:r>
            <a:r>
              <a:rPr lang="ru" sz="900">
                <a:solidFill>
                  <a:schemeClr val="dk1"/>
                </a:solidFill>
                <a:highlight>
                  <a:srgbClr val="FFFFFF"/>
                </a:highlight>
                <a:latin typeface="Times New Roman"/>
                <a:ea typeface="Times New Roman"/>
                <a:cs typeface="Times New Roman"/>
                <a:sym typeface="Times New Roman"/>
              </a:rPr>
              <a:t>Үміткерлер Қамқоршылық кеңесті сайлау және оның құрамы бойынша ұсыныстарды қабылдау туралы хабарландыруда көрсетілген мерзімдерде Комиссияға мынадай құжаттарды ұсынады:</a:t>
            </a:r>
            <a:br>
              <a:rPr lang="ru" sz="900">
                <a:solidFill>
                  <a:schemeClr val="dk1"/>
                </a:solidFill>
                <a:highlight>
                  <a:srgbClr val="FFFFFF"/>
                </a:highlight>
                <a:latin typeface="Times New Roman"/>
                <a:ea typeface="Times New Roman"/>
                <a:cs typeface="Times New Roman"/>
                <a:sym typeface="Times New Roman"/>
              </a:rPr>
            </a:br>
            <a:r>
              <a:rPr lang="ru" sz="900">
                <a:solidFill>
                  <a:schemeClr val="dk1"/>
                </a:solidFill>
                <a:highlight>
                  <a:srgbClr val="FFFFFF"/>
                </a:highlight>
                <a:latin typeface="Times New Roman"/>
                <a:ea typeface="Times New Roman"/>
                <a:cs typeface="Times New Roman"/>
                <a:sym typeface="Times New Roman"/>
              </a:rPr>
              <a:t>	1) өтініш (еркін түрде);</a:t>
            </a:r>
            <a:br>
              <a:rPr lang="ru" sz="900">
                <a:solidFill>
                  <a:schemeClr val="dk1"/>
                </a:solidFill>
                <a:highlight>
                  <a:srgbClr val="FFFFFF"/>
                </a:highlight>
                <a:latin typeface="Times New Roman"/>
                <a:ea typeface="Times New Roman"/>
                <a:cs typeface="Times New Roman"/>
                <a:sym typeface="Times New Roman"/>
              </a:rPr>
            </a:br>
            <a:r>
              <a:rPr lang="ru" sz="900">
                <a:solidFill>
                  <a:schemeClr val="dk1"/>
                </a:solidFill>
                <a:highlight>
                  <a:srgbClr val="FFFFFF"/>
                </a:highlight>
                <a:latin typeface="Times New Roman"/>
                <a:ea typeface="Times New Roman"/>
                <a:cs typeface="Times New Roman"/>
                <a:sym typeface="Times New Roman"/>
              </a:rPr>
              <a:t>	2) үміткердің жеке басын куәландыратын құжаттың көшірмесі;</a:t>
            </a:r>
            <a:br>
              <a:rPr lang="ru" sz="900">
                <a:solidFill>
                  <a:schemeClr val="dk1"/>
                </a:solidFill>
                <a:highlight>
                  <a:srgbClr val="FFFFFF"/>
                </a:highlight>
                <a:latin typeface="Times New Roman"/>
                <a:ea typeface="Times New Roman"/>
                <a:cs typeface="Times New Roman"/>
                <a:sym typeface="Times New Roman"/>
              </a:rPr>
            </a:br>
            <a:r>
              <a:rPr lang="ru" sz="900">
                <a:solidFill>
                  <a:schemeClr val="dk1"/>
                </a:solidFill>
                <a:highlight>
                  <a:srgbClr val="FFFFFF"/>
                </a:highlight>
                <a:latin typeface="Times New Roman"/>
                <a:ea typeface="Times New Roman"/>
                <a:cs typeface="Times New Roman"/>
                <a:sym typeface="Times New Roman"/>
              </a:rPr>
              <a:t>	3) қазақ немесе орыс тілдеріндегі түйіндеме;</a:t>
            </a:r>
            <a:br>
              <a:rPr lang="ru" sz="900">
                <a:solidFill>
                  <a:schemeClr val="dk1"/>
                </a:solidFill>
                <a:highlight>
                  <a:srgbClr val="FFFFFF"/>
                </a:highlight>
                <a:latin typeface="Times New Roman"/>
                <a:ea typeface="Times New Roman"/>
                <a:cs typeface="Times New Roman"/>
                <a:sym typeface="Times New Roman"/>
              </a:rPr>
            </a:br>
            <a:r>
              <a:rPr lang="ru" sz="900">
                <a:solidFill>
                  <a:schemeClr val="dk1"/>
                </a:solidFill>
                <a:highlight>
                  <a:srgbClr val="FFFFFF"/>
                </a:highlight>
                <a:latin typeface="Times New Roman"/>
                <a:ea typeface="Times New Roman"/>
                <a:cs typeface="Times New Roman"/>
                <a:sym typeface="Times New Roman"/>
              </a:rPr>
              <a:t>	4) білімі туралы құжаттың көшірмесі (бар болса);</a:t>
            </a:r>
            <a:br>
              <a:rPr lang="ru" sz="900">
                <a:solidFill>
                  <a:schemeClr val="dk1"/>
                </a:solidFill>
                <a:highlight>
                  <a:srgbClr val="FFFFFF"/>
                </a:highlight>
                <a:latin typeface="Times New Roman"/>
                <a:ea typeface="Times New Roman"/>
                <a:cs typeface="Times New Roman"/>
                <a:sym typeface="Times New Roman"/>
              </a:rPr>
            </a:br>
            <a:r>
              <a:rPr lang="ru" sz="900">
                <a:solidFill>
                  <a:schemeClr val="dk1"/>
                </a:solidFill>
                <a:highlight>
                  <a:srgbClr val="FFFFFF"/>
                </a:highlight>
                <a:latin typeface="Times New Roman"/>
                <a:ea typeface="Times New Roman"/>
                <a:cs typeface="Times New Roman"/>
                <a:sym typeface="Times New Roman"/>
              </a:rPr>
              <a:t>	5) Қазақстан Республикасы Бас прокуратурасының Құқықтық статистика және арнайы есепке алу комитетінің аумақтық бөлімшелері берген соттылығы мен сыбайлас жемқорлық құқық бұзушылықтарының жоқтығын растайтын құжаттар.</a:t>
            </a:r>
            <a:endParaRPr sz="900">
              <a:solidFill>
                <a:schemeClr val="dk1"/>
              </a:solidFill>
              <a:highlight>
                <a:srgbClr val="F4F5F6"/>
              </a:highlight>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100"/>
              <a:buFont typeface="Arial"/>
              <a:buNone/>
            </a:pPr>
            <a:r>
              <a:rPr lang="ru" sz="900">
                <a:solidFill>
                  <a:schemeClr val="dk1"/>
                </a:solidFill>
                <a:highlight>
                  <a:srgbClr val="F4F5F6"/>
                </a:highlight>
                <a:latin typeface="Times New Roman"/>
                <a:ea typeface="Times New Roman"/>
                <a:cs typeface="Times New Roman"/>
                <a:sym typeface="Times New Roman"/>
              </a:rPr>
              <a:t>  	</a:t>
            </a:r>
            <a:r>
              <a:rPr lang="ru" sz="1000">
                <a:solidFill>
                  <a:schemeClr val="dk1"/>
                </a:solidFill>
                <a:highlight>
                  <a:srgbClr val="FFFFFF"/>
                </a:highlight>
                <a:latin typeface="Courier New"/>
                <a:ea typeface="Courier New"/>
                <a:cs typeface="Courier New"/>
                <a:sym typeface="Courier New"/>
              </a:rPr>
              <a:t> </a:t>
            </a:r>
            <a:r>
              <a:rPr lang="ru" sz="900">
                <a:solidFill>
                  <a:schemeClr val="dk1"/>
                </a:solidFill>
                <a:highlight>
                  <a:srgbClr val="FFFFFF"/>
                </a:highlight>
                <a:latin typeface="Times New Roman"/>
                <a:ea typeface="Times New Roman"/>
                <a:cs typeface="Times New Roman"/>
                <a:sym typeface="Times New Roman"/>
              </a:rPr>
              <a:t>Үміткерлер өздерінің кәсіби (немесе) қоғамдық қызметі туралы қосымша мәліметтер ұсынады.</a:t>
            </a:r>
            <a:endParaRPr sz="900">
              <a:solidFill>
                <a:schemeClr val="dk1"/>
              </a:solidFill>
              <a:highlight>
                <a:srgbClr val="F4F5F6"/>
              </a:highlight>
              <a:latin typeface="Times New Roman"/>
              <a:ea typeface="Times New Roman"/>
              <a:cs typeface="Times New Roman"/>
              <a:sym typeface="Times New Roman"/>
            </a:endParaRPr>
          </a:p>
          <a:p>
            <a:pPr marL="0" lvl="0" indent="457200" algn="just" rtl="0">
              <a:lnSpc>
                <a:spcPct val="100000"/>
              </a:lnSpc>
              <a:spcBef>
                <a:spcPts val="0"/>
              </a:spcBef>
              <a:spcAft>
                <a:spcPts val="0"/>
              </a:spcAft>
              <a:buNone/>
            </a:pPr>
            <a:r>
              <a:rPr lang="ru" sz="900">
                <a:solidFill>
                  <a:schemeClr val="dk1"/>
                </a:solidFill>
                <a:highlight>
                  <a:srgbClr val="FFFFFF"/>
                </a:highlight>
                <a:latin typeface="Times New Roman"/>
                <a:ea typeface="Times New Roman"/>
                <a:cs typeface="Times New Roman"/>
                <a:sym typeface="Times New Roman"/>
              </a:rPr>
              <a:t>Қамқоршылық кеңес мүшелігіне үміткерлерді ата-аналар жұртшылығының жалпы жиналысында іріктеуден өткен мектепке дейінгі ұйымдар ұсынады.</a:t>
            </a:r>
            <a:endParaRPr sz="900">
              <a:solidFill>
                <a:schemeClr val="dk1"/>
              </a:solidFill>
              <a:highlight>
                <a:srgbClr val="F4F5F6"/>
              </a:highlight>
              <a:latin typeface="Times New Roman"/>
              <a:ea typeface="Times New Roman"/>
              <a:cs typeface="Times New Roman"/>
              <a:sym typeface="Times New Roman"/>
            </a:endParaRPr>
          </a:p>
          <a:p>
            <a:pPr marL="0" lvl="0" indent="457200" algn="just" rtl="0">
              <a:lnSpc>
                <a:spcPct val="100000"/>
              </a:lnSpc>
              <a:spcBef>
                <a:spcPts val="0"/>
              </a:spcBef>
              <a:spcAft>
                <a:spcPts val="0"/>
              </a:spcAft>
              <a:buNone/>
            </a:pPr>
            <a:r>
              <a:rPr lang="ru" sz="900">
                <a:solidFill>
                  <a:schemeClr val="dk1"/>
                </a:solidFill>
                <a:highlight>
                  <a:srgbClr val="FFFFFF"/>
                </a:highlight>
                <a:latin typeface="Times New Roman"/>
                <a:ea typeface="Times New Roman"/>
                <a:cs typeface="Times New Roman"/>
                <a:sym typeface="Times New Roman"/>
              </a:rPr>
              <a:t>Ата-аналар жұртшылығынан үміткерлердің тізімі (әрбір жастағы топтан осы мектепке дейінгі ұйымдағы тәрбиеленушілердің бір ата-анасынан немесе өзге де заңды өкілінен) саланың уәкілетті органына немесе білім беру саласындағы жергілікті атқарушы органға жіберіледі.</a:t>
            </a:r>
            <a:r>
              <a:rPr lang="ru" sz="900">
                <a:solidFill>
                  <a:schemeClr val="dk1"/>
                </a:solidFill>
                <a:highlight>
                  <a:srgbClr val="F4F5F6"/>
                </a:highlight>
                <a:latin typeface="Times New Roman"/>
                <a:ea typeface="Times New Roman"/>
                <a:cs typeface="Times New Roman"/>
                <a:sym typeface="Times New Roman"/>
              </a:rPr>
              <a:t/>
            </a:r>
            <a:br>
              <a:rPr lang="ru" sz="900">
                <a:solidFill>
                  <a:schemeClr val="dk1"/>
                </a:solidFill>
                <a:highlight>
                  <a:srgbClr val="F4F5F6"/>
                </a:highlight>
                <a:latin typeface="Times New Roman"/>
                <a:ea typeface="Times New Roman"/>
                <a:cs typeface="Times New Roman"/>
                <a:sym typeface="Times New Roman"/>
              </a:rPr>
            </a:br>
            <a:r>
              <a:rPr lang="ru" sz="900">
                <a:solidFill>
                  <a:schemeClr val="dk1"/>
                </a:solidFill>
                <a:highlight>
                  <a:srgbClr val="F4F5F6"/>
                </a:highlight>
                <a:latin typeface="Times New Roman"/>
                <a:ea typeface="Times New Roman"/>
                <a:cs typeface="Times New Roman"/>
                <a:sym typeface="Times New Roman"/>
              </a:rPr>
              <a:t>	</a:t>
            </a:r>
            <a:r>
              <a:rPr lang="ru" sz="900">
                <a:solidFill>
                  <a:schemeClr val="dk1"/>
                </a:solidFill>
                <a:highlight>
                  <a:srgbClr val="FFFFFF"/>
                </a:highlight>
                <a:latin typeface="Times New Roman"/>
                <a:ea typeface="Times New Roman"/>
                <a:cs typeface="Times New Roman"/>
                <a:sym typeface="Times New Roman"/>
              </a:rPr>
              <a:t>Комиссия өтініштерді беру мерзімі аяқталған күннен бастап 7 (жеті) жұмыс күні ішінде үміткерлер ұсынған құжаттарды қарайды, үміткердің сәйкестігін бағалауды жүргізеді. </a:t>
            </a:r>
            <a:br>
              <a:rPr lang="ru" sz="900">
                <a:solidFill>
                  <a:schemeClr val="dk1"/>
                </a:solidFill>
                <a:highlight>
                  <a:srgbClr val="FFFFFF"/>
                </a:highlight>
                <a:latin typeface="Times New Roman"/>
                <a:ea typeface="Times New Roman"/>
                <a:cs typeface="Times New Roman"/>
                <a:sym typeface="Times New Roman"/>
              </a:rPr>
            </a:br>
            <a:r>
              <a:rPr lang="ru" sz="900">
                <a:solidFill>
                  <a:schemeClr val="dk1"/>
                </a:solidFill>
                <a:highlight>
                  <a:srgbClr val="FFFFFF"/>
                </a:highlight>
                <a:latin typeface="Times New Roman"/>
                <a:ea typeface="Times New Roman"/>
                <a:cs typeface="Times New Roman"/>
                <a:sym typeface="Times New Roman"/>
              </a:rPr>
              <a:t>	Жүргізілген бағалау нәтижелері бойынша комиссия 10 (он) жұмыс күні ішінде осы Қағидалардың талаптарына сәйкес үміткерлерді іріктеуді жүргізеді.</a:t>
            </a:r>
            <a:endParaRPr sz="900">
              <a:solidFill>
                <a:schemeClr val="dk1"/>
              </a:solidFill>
              <a:highlight>
                <a:srgbClr val="FFFFFF"/>
              </a:highlight>
              <a:latin typeface="Times New Roman"/>
              <a:ea typeface="Times New Roman"/>
              <a:cs typeface="Times New Roman"/>
              <a:sym typeface="Times New Roman"/>
            </a:endParaRPr>
          </a:p>
          <a:p>
            <a:pPr marL="0" lvl="0" indent="0" algn="l" rtl="0">
              <a:lnSpc>
                <a:spcPct val="142500"/>
              </a:lnSpc>
              <a:spcBef>
                <a:spcPts val="0"/>
              </a:spcBef>
              <a:spcAft>
                <a:spcPts val="1500"/>
              </a:spcAft>
              <a:buNone/>
            </a:pPr>
            <a:r>
              <a:rPr lang="ru" sz="900">
                <a:solidFill>
                  <a:schemeClr val="dk1"/>
                </a:solidFill>
                <a:highlight>
                  <a:srgbClr val="FFFFFF"/>
                </a:highlight>
                <a:latin typeface="Times New Roman"/>
                <a:ea typeface="Times New Roman"/>
                <a:cs typeface="Times New Roman"/>
                <a:sym typeface="Times New Roman"/>
              </a:rPr>
              <a:t>  	Барлық қажетті рәсімдерді ескере отырып, Қамқоршылық кеңесті қалыптастыру күнтізбелік жылдың 30 қазанынан кешіктірілмей аяқталады.</a:t>
            </a:r>
            <a:r>
              <a:rPr lang="ru" sz="900">
                <a:solidFill>
                  <a:schemeClr val="dk1"/>
                </a:solidFill>
                <a:highlight>
                  <a:srgbClr val="F4F5F6"/>
                </a:highlight>
                <a:latin typeface="Times New Roman"/>
                <a:ea typeface="Times New Roman"/>
                <a:cs typeface="Times New Roman"/>
                <a:sym typeface="Times New Roman"/>
              </a:rPr>
              <a:t/>
            </a:r>
            <a:br>
              <a:rPr lang="ru" sz="900">
                <a:solidFill>
                  <a:schemeClr val="dk1"/>
                </a:solidFill>
                <a:highlight>
                  <a:srgbClr val="F4F5F6"/>
                </a:highlight>
                <a:latin typeface="Times New Roman"/>
                <a:ea typeface="Times New Roman"/>
                <a:cs typeface="Times New Roman"/>
                <a:sym typeface="Times New Roman"/>
              </a:rPr>
            </a:br>
            <a:r>
              <a:rPr lang="ru" sz="900">
                <a:solidFill>
                  <a:schemeClr val="dk1"/>
                </a:solidFill>
                <a:highlight>
                  <a:srgbClr val="F4F5F6"/>
                </a:highlight>
                <a:latin typeface="Times New Roman"/>
                <a:ea typeface="Times New Roman"/>
                <a:cs typeface="Times New Roman"/>
                <a:sym typeface="Times New Roman"/>
              </a:rPr>
              <a:t>	</a:t>
            </a:r>
            <a:r>
              <a:rPr lang="ru" sz="900">
                <a:solidFill>
                  <a:schemeClr val="dk1"/>
                </a:solidFill>
                <a:highlight>
                  <a:srgbClr val="FFFFFF"/>
                </a:highlight>
                <a:latin typeface="Times New Roman"/>
                <a:ea typeface="Times New Roman"/>
                <a:cs typeface="Times New Roman"/>
                <a:sym typeface="Times New Roman"/>
              </a:rPr>
              <a:t>Қамқоршылық кеңестің сайланған құрамы тиісті саланың уәкілетті органы немесе білім беру саласындағы жергілікті атқарушы орган Комиссия хаттамалық шешім шығарған күннен бастап 3 (үш) жұмыс күні ішінде бекітеді, сайланған құрамның тізімі олардың ресми интернет-ресурсында және білім беру ұйымдарында орналастырылады.</a:t>
            </a:r>
            <a:endParaRPr sz="800">
              <a:solidFill>
                <a:schemeClr val="dk1"/>
              </a:solidFill>
              <a:highlight>
                <a:srgbClr val="F4F5F6"/>
              </a:highlight>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1"/>
                                        </p:tgtEl>
                                        <p:attrNameLst>
                                          <p:attrName>style.visibility</p:attrName>
                                        </p:attrNameLst>
                                      </p:cBhvr>
                                      <p:to>
                                        <p:strVal val="visible"/>
                                      </p:to>
                                    </p:set>
                                    <p:animEffect transition="in" filter="fade">
                                      <p:cBhvr>
                                        <p:cTn id="7" dur="1000"/>
                                        <p:tgtEl>
                                          <p:spTgt spid="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35"/>
        <p:cNvGrpSpPr/>
        <p:nvPr/>
      </p:nvGrpSpPr>
      <p:grpSpPr>
        <a:xfrm>
          <a:off x="0" y="0"/>
          <a:ext cx="0" cy="0"/>
          <a:chOff x="0" y="0"/>
          <a:chExt cx="0" cy="0"/>
        </a:xfrm>
      </p:grpSpPr>
      <p:grpSp>
        <p:nvGrpSpPr>
          <p:cNvPr id="136" name="Google Shape;136;p22"/>
          <p:cNvGrpSpPr/>
          <p:nvPr/>
        </p:nvGrpSpPr>
        <p:grpSpPr>
          <a:xfrm>
            <a:off x="-62" y="-2400"/>
            <a:ext cx="9144100" cy="5148300"/>
            <a:chOff x="0" y="-4775"/>
            <a:chExt cx="9144100" cy="5148300"/>
          </a:xfrm>
        </p:grpSpPr>
        <p:pic>
          <p:nvPicPr>
            <p:cNvPr id="137" name="Google Shape;137;p22"/>
            <p:cNvPicPr preferRelativeResize="0"/>
            <p:nvPr/>
          </p:nvPicPr>
          <p:blipFill rotWithShape="1">
            <a:blip r:embed="rId3">
              <a:alphaModFix/>
            </a:blip>
            <a:srcRect t="7795" b="5586"/>
            <a:stretch/>
          </p:blipFill>
          <p:spPr>
            <a:xfrm>
              <a:off x="0" y="-4775"/>
              <a:ext cx="9144003" cy="5143499"/>
            </a:xfrm>
            <a:prstGeom prst="rect">
              <a:avLst/>
            </a:prstGeom>
            <a:noFill/>
            <a:ln>
              <a:noFill/>
            </a:ln>
          </p:spPr>
        </p:pic>
        <p:sp>
          <p:nvSpPr>
            <p:cNvPr id="138" name="Google Shape;138;p22"/>
            <p:cNvSpPr/>
            <p:nvPr/>
          </p:nvSpPr>
          <p:spPr>
            <a:xfrm>
              <a:off x="100" y="-4775"/>
              <a:ext cx="9144000" cy="5148300"/>
            </a:xfrm>
            <a:prstGeom prst="rect">
              <a:avLst/>
            </a:prstGeom>
            <a:solidFill>
              <a:srgbClr val="E8E2EE">
                <a:alpha val="772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grpSp>
        <p:nvGrpSpPr>
          <p:cNvPr id="139" name="Google Shape;139;p22"/>
          <p:cNvGrpSpPr/>
          <p:nvPr/>
        </p:nvGrpSpPr>
        <p:grpSpPr>
          <a:xfrm>
            <a:off x="460901" y="732150"/>
            <a:ext cx="8319281" cy="1019057"/>
            <a:chOff x="691394" y="321051"/>
            <a:chExt cx="8036400" cy="2148549"/>
          </a:xfrm>
        </p:grpSpPr>
        <p:sp>
          <p:nvSpPr>
            <p:cNvPr id="140" name="Google Shape;140;p22"/>
            <p:cNvSpPr/>
            <p:nvPr/>
          </p:nvSpPr>
          <p:spPr>
            <a:xfrm>
              <a:off x="691394" y="671099"/>
              <a:ext cx="8036400" cy="1798500"/>
            </a:xfrm>
            <a:prstGeom prst="roundRect">
              <a:avLst>
                <a:gd name="adj" fmla="val 11558"/>
              </a:avLst>
            </a:prstGeom>
            <a:solidFill>
              <a:srgbClr val="77549A"/>
            </a:solidFill>
            <a:ln>
              <a:noFill/>
            </a:ln>
            <a:effectLst>
              <a:outerShdw blurRad="100013" dist="19050" dir="4260000" algn="bl" rotWithShape="0">
                <a:srgbClr val="472C62">
                  <a:alpha val="69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1" name="Google Shape;141;p22"/>
            <p:cNvSpPr txBox="1"/>
            <p:nvPr/>
          </p:nvSpPr>
          <p:spPr>
            <a:xfrm>
              <a:off x="729500" y="321051"/>
              <a:ext cx="7960200" cy="1798500"/>
            </a:xfrm>
            <a:prstGeom prst="rect">
              <a:avLst/>
            </a:prstGeom>
            <a:noFill/>
            <a:ln>
              <a:noFill/>
            </a:ln>
          </p:spPr>
          <p:txBody>
            <a:bodyPr spcFirstLastPara="1" wrap="square" lIns="91425" tIns="91425" rIns="91425" bIns="91425" anchor="ctr" anchorCtr="0">
              <a:noAutofit/>
            </a:bodyPr>
            <a:lstStyle/>
            <a:p>
              <a:pPr marL="0" lvl="0" indent="269999" algn="just" rtl="0">
                <a:spcBef>
                  <a:spcPts val="0"/>
                </a:spcBef>
                <a:spcAft>
                  <a:spcPts val="0"/>
                </a:spcAft>
                <a:buNone/>
              </a:pPr>
              <a:r>
                <a:rPr lang="ru" sz="2600" b="1">
                  <a:solidFill>
                    <a:srgbClr val="FFFFFF"/>
                  </a:solidFill>
                  <a:latin typeface="Times New Roman"/>
                  <a:ea typeface="Times New Roman"/>
                  <a:cs typeface="Times New Roman"/>
                  <a:sym typeface="Times New Roman"/>
                </a:rPr>
                <a:t>     Қорғаншылық кеңес жұмысының бағыттары</a:t>
              </a:r>
              <a:endParaRPr sz="2600" b="1">
                <a:solidFill>
                  <a:schemeClr val="lt1"/>
                </a:solidFill>
                <a:latin typeface="Times New Roman"/>
                <a:ea typeface="Times New Roman"/>
                <a:cs typeface="Times New Roman"/>
                <a:sym typeface="Times New Roman"/>
              </a:endParaRPr>
            </a:p>
          </p:txBody>
        </p:sp>
      </p:grpSp>
      <p:grpSp>
        <p:nvGrpSpPr>
          <p:cNvPr id="142" name="Google Shape;142;p22"/>
          <p:cNvGrpSpPr/>
          <p:nvPr/>
        </p:nvGrpSpPr>
        <p:grpSpPr>
          <a:xfrm>
            <a:off x="360175" y="1982300"/>
            <a:ext cx="8371374" cy="2754687"/>
            <a:chOff x="361116" y="2534687"/>
            <a:chExt cx="8229012" cy="2181239"/>
          </a:xfrm>
        </p:grpSpPr>
        <p:sp>
          <p:nvSpPr>
            <p:cNvPr id="143" name="Google Shape;143;p22"/>
            <p:cNvSpPr/>
            <p:nvPr/>
          </p:nvSpPr>
          <p:spPr>
            <a:xfrm>
              <a:off x="412428" y="2609026"/>
              <a:ext cx="8177700" cy="2106900"/>
            </a:xfrm>
            <a:prstGeom prst="roundRect">
              <a:avLst>
                <a:gd name="adj" fmla="val 11558"/>
              </a:avLst>
            </a:prstGeom>
            <a:solidFill>
              <a:srgbClr val="E8E2EE"/>
            </a:solidFill>
            <a:ln>
              <a:noFill/>
            </a:ln>
            <a:effectLst>
              <a:outerShdw blurRad="100013" dist="19050" dir="4260000" algn="bl" rotWithShape="0">
                <a:srgbClr val="472C62">
                  <a:alpha val="69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4" name="Google Shape;144;p22"/>
            <p:cNvSpPr txBox="1"/>
            <p:nvPr/>
          </p:nvSpPr>
          <p:spPr>
            <a:xfrm>
              <a:off x="361116" y="2534687"/>
              <a:ext cx="8177700" cy="20265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600"/>
                </a:spcBef>
                <a:spcAft>
                  <a:spcPts val="0"/>
                </a:spcAft>
                <a:buClr>
                  <a:schemeClr val="dk1"/>
                </a:buClr>
                <a:buSzPts val="1100"/>
                <a:buFont typeface="Arial"/>
                <a:buNone/>
              </a:pPr>
              <a:r>
                <a:rPr lang="ru" sz="1100">
                  <a:solidFill>
                    <a:schemeClr val="dk1"/>
                  </a:solidFill>
                </a:rPr>
                <a:t> </a:t>
              </a:r>
              <a:r>
                <a:rPr lang="ru">
                  <a:solidFill>
                    <a:schemeClr val="dk1"/>
                  </a:solidFill>
                  <a:latin typeface="Times New Roman"/>
                  <a:ea typeface="Times New Roman"/>
                  <a:cs typeface="Times New Roman"/>
                  <a:sym typeface="Times New Roman"/>
                </a:rPr>
                <a:t>Мектепке дейінгі ұйым тәрбиеленушілерін әлеуметтік қолдау</a:t>
              </a:r>
              <a:endParaRPr>
                <a:solidFill>
                  <a:schemeClr val="dk1"/>
                </a:solidFill>
                <a:latin typeface="Times New Roman"/>
                <a:ea typeface="Times New Roman"/>
                <a:cs typeface="Times New Roman"/>
                <a:sym typeface="Times New Roman"/>
              </a:endParaRPr>
            </a:p>
            <a:p>
              <a:pPr marL="0" lvl="0" indent="0" algn="l" rtl="0">
                <a:lnSpc>
                  <a:spcPct val="115000"/>
                </a:lnSpc>
                <a:spcBef>
                  <a:spcPts val="600"/>
                </a:spcBef>
                <a:spcAft>
                  <a:spcPts val="0"/>
                </a:spcAft>
                <a:buClr>
                  <a:schemeClr val="dk1"/>
                </a:buClr>
                <a:buSzPts val="1100"/>
                <a:buFont typeface="Arial"/>
                <a:buNone/>
              </a:pPr>
              <a:r>
                <a:rPr lang="ru">
                  <a:solidFill>
                    <a:schemeClr val="dk1"/>
                  </a:solidFill>
                  <a:latin typeface="Times New Roman"/>
                  <a:ea typeface="Times New Roman"/>
                  <a:cs typeface="Times New Roman"/>
                  <a:sym typeface="Times New Roman"/>
                </a:rPr>
                <a:t> Мектепке дейінгі ұйымның материалдық-техникалық базасын жетілдіру</a:t>
              </a:r>
              <a:endParaRPr>
                <a:solidFill>
                  <a:schemeClr val="dk1"/>
                </a:solidFill>
                <a:latin typeface="Times New Roman"/>
                <a:ea typeface="Times New Roman"/>
                <a:cs typeface="Times New Roman"/>
                <a:sym typeface="Times New Roman"/>
              </a:endParaRPr>
            </a:p>
            <a:p>
              <a:pPr marL="0" lvl="0" indent="0" algn="l" rtl="0">
                <a:lnSpc>
                  <a:spcPct val="115000"/>
                </a:lnSpc>
                <a:spcBef>
                  <a:spcPts val="600"/>
                </a:spcBef>
                <a:spcAft>
                  <a:spcPts val="0"/>
                </a:spcAft>
                <a:buClr>
                  <a:schemeClr val="dk1"/>
                </a:buClr>
                <a:buSzPts val="1100"/>
                <a:buFont typeface="Arial"/>
                <a:buNone/>
              </a:pPr>
              <a:r>
                <a:rPr lang="ru">
                  <a:solidFill>
                    <a:schemeClr val="dk1"/>
                  </a:solidFill>
                  <a:latin typeface="Times New Roman"/>
                  <a:ea typeface="Times New Roman"/>
                  <a:cs typeface="Times New Roman"/>
                  <a:sym typeface="Times New Roman"/>
                </a:rPr>
                <a:t>Дарынды балаларды қолдау</a:t>
              </a:r>
              <a:endParaRPr>
                <a:solidFill>
                  <a:schemeClr val="dk1"/>
                </a:solidFill>
                <a:latin typeface="Times New Roman"/>
                <a:ea typeface="Times New Roman"/>
                <a:cs typeface="Times New Roman"/>
                <a:sym typeface="Times New Roman"/>
              </a:endParaRPr>
            </a:p>
            <a:p>
              <a:pPr marL="0" lvl="0" indent="0" algn="l" rtl="0">
                <a:lnSpc>
                  <a:spcPct val="115000"/>
                </a:lnSpc>
                <a:spcBef>
                  <a:spcPts val="600"/>
                </a:spcBef>
                <a:spcAft>
                  <a:spcPts val="0"/>
                </a:spcAft>
                <a:buClr>
                  <a:schemeClr val="dk1"/>
                </a:buClr>
                <a:buSzPts val="1100"/>
                <a:buFont typeface="Arial"/>
                <a:buNone/>
              </a:pPr>
              <a:r>
                <a:rPr lang="ru">
                  <a:solidFill>
                    <a:schemeClr val="dk1"/>
                  </a:solidFill>
                  <a:latin typeface="Times New Roman"/>
                  <a:ea typeface="Times New Roman"/>
                  <a:cs typeface="Times New Roman"/>
                  <a:sym typeface="Times New Roman"/>
                </a:rPr>
                <a:t>Заттық-кеңістіктік дамытушы ортаны ұйымдастыру</a:t>
              </a:r>
              <a:endParaRPr>
                <a:solidFill>
                  <a:schemeClr val="dk1"/>
                </a:solidFill>
                <a:latin typeface="Times New Roman"/>
                <a:ea typeface="Times New Roman"/>
                <a:cs typeface="Times New Roman"/>
                <a:sym typeface="Times New Roman"/>
              </a:endParaRPr>
            </a:p>
            <a:p>
              <a:pPr marL="0" lvl="0" indent="0" algn="just" rtl="0">
                <a:spcBef>
                  <a:spcPts val="600"/>
                </a:spcBef>
                <a:spcAft>
                  <a:spcPts val="0"/>
                </a:spcAft>
                <a:buClr>
                  <a:schemeClr val="dk1"/>
                </a:buClr>
                <a:buSzPts val="1100"/>
                <a:buFont typeface="Arial"/>
                <a:buNone/>
              </a:pPr>
              <a:endParaRPr b="1">
                <a:solidFill>
                  <a:srgbClr val="3C3C3C"/>
                </a:solidFill>
                <a:latin typeface="Times New Roman"/>
                <a:ea typeface="Times New Roman"/>
                <a:cs typeface="Times New Roman"/>
                <a:sym typeface="Times New Roman"/>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2"/>
                                        </p:tgtEl>
                                        <p:attrNameLst>
                                          <p:attrName>style.visibility</p:attrName>
                                        </p:attrNameLst>
                                      </p:cBhvr>
                                      <p:to>
                                        <p:strVal val="visible"/>
                                      </p:to>
                                    </p:set>
                                    <p:animEffect transition="in" filter="fade">
                                      <p:cBhvr>
                                        <p:cTn id="7" dur="800"/>
                                        <p:tgtEl>
                                          <p:spTgt spid="142"/>
                                        </p:tgtEl>
                                      </p:cBhvr>
                                    </p:animEffect>
                                  </p:childTnLst>
                                </p:cTn>
                              </p:par>
                              <p:par>
                                <p:cTn id="8" presetID="10" presetClass="entr" presetSubtype="0" fill="hold" nodeType="withEffect">
                                  <p:stCondLst>
                                    <p:cond delay="0"/>
                                  </p:stCondLst>
                                  <p:childTnLst>
                                    <p:set>
                                      <p:cBhvr>
                                        <p:cTn id="9" dur="1" fill="hold">
                                          <p:stCondLst>
                                            <p:cond delay="0"/>
                                          </p:stCondLst>
                                        </p:cTn>
                                        <p:tgtEl>
                                          <p:spTgt spid="139"/>
                                        </p:tgtEl>
                                        <p:attrNameLst>
                                          <p:attrName>style.visibility</p:attrName>
                                        </p:attrNameLst>
                                      </p:cBhvr>
                                      <p:to>
                                        <p:strVal val="visible"/>
                                      </p:to>
                                    </p:set>
                                    <p:animEffect transition="in" filter="fade">
                                      <p:cBhvr>
                                        <p:cTn id="10" dur="800"/>
                                        <p:tgtEl>
                                          <p:spTgt spid="1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812</Words>
  <Application>Microsoft Office PowerPoint</Application>
  <PresentationFormat>Экран (16:9)</PresentationFormat>
  <Paragraphs>107</Paragraphs>
  <Slides>12</Slides>
  <Notes>12</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12</vt:i4>
      </vt:variant>
    </vt:vector>
  </HeadingPairs>
  <TitlesOfParts>
    <vt:vector size="19" baseType="lpstr">
      <vt:lpstr>Courier New</vt:lpstr>
      <vt:lpstr>Calibri</vt:lpstr>
      <vt:lpstr>Arial</vt:lpstr>
      <vt:lpstr>Times New Roman</vt:lpstr>
      <vt:lpstr>Nunito</vt:lpstr>
      <vt:lpstr>Nunito Medium</vt:lpstr>
      <vt:lpstr>Simple Light</vt:lpstr>
      <vt:lpstr>ЖШС "Диана 2019" балабақшасы  Мектепке дейінгі ұйымдарда Қорғаншылық кеңестің жұмысын ұйымдастыру</vt:lpstr>
      <vt:lpstr>ҚОРҒАНШЫЛЫҚ КЕҢЕСТІҢ МАҚСАТЫ</vt:lpstr>
      <vt:lpstr>Мектепке дейінгі ұйымның Қамқоршылық кеңесінің қызметін реттейтін нормативтік құқықтық құжаттар</vt:lpstr>
      <vt:lpstr>Қамқоршылық кеңес:</vt:lpstr>
      <vt:lpstr>Қамқоршылық кеңестің қағидаттары:</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ЖШС“ Finance Consulting GS ” «Little Harvard» балабақшасы  Мектепке дейінгі ұйымдарда Қорғаншылық кеңестің жұмысын ұйымдастыру</dc:title>
  <cp:lastModifiedBy>User</cp:lastModifiedBy>
  <cp:revision>3</cp:revision>
  <dcterms:modified xsi:type="dcterms:W3CDTF">2026-06-10T09:19:03Z</dcterms:modified>
</cp:coreProperties>
</file>